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Comfortaa" panose="020B0604020202020204" charset="0"/>
      <p:regular r:id="rId19"/>
      <p:bold r:id="rId20"/>
    </p:embeddedFont>
    <p:embeddedFont>
      <p:font typeface="Comfortaa Regular" panose="020B0604020202020204" charset="0"/>
      <p:regular r:id="rId21"/>
      <p:bold r:id="rId22"/>
    </p:embeddedFont>
    <p:embeddedFont>
      <p:font typeface="Lato" panose="020B0604020202020204" charset="0"/>
      <p:regular r:id="rId23"/>
      <p:bold r:id="rId24"/>
      <p:italic r:id="rId25"/>
      <p:boldItalic r:id="rId26"/>
    </p:embeddedFont>
    <p:embeddedFont>
      <p:font typeface="Montserrat" panose="020B0604020202020204" charset="0"/>
      <p:regular r:id="rId27"/>
      <p:bold r:id="rId28"/>
      <p:italic r:id="rId29"/>
      <p:boldItalic r:id="rId30"/>
    </p:embeddedFont>
    <p:embeddedFont>
      <p:font typeface="Quicksand" panose="020B0604020202020204" charset="0"/>
      <p:regular r:id="rId31"/>
      <p:bold r:id="rId32"/>
    </p:embeddedFont>
    <p:embeddedFont>
      <p:font typeface="Roboto"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47C387D-84E7-4B6E-B1A6-4FFB559ECCC3}">
  <a:tblStyle styleId="{D47C387D-84E7-4B6E-B1A6-4FFB559ECCC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heme" Target="theme/theme1.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b4239ad0d5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b4239ad0d5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1f87997393_0_1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1f87997393_0_1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b4239ad0d5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b4239ad0d5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b4239ad0d5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b4239ad0d5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f87997393_0_1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f87997393_0_1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b7e37069dc_0_8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b7e37069dc_0_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b4239ad0d5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b4239ad0d5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b7e37069dc_0_8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b7e37069dc_0_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b4239ad0d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b4239ad0d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b4239ad0d5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b4239ad0d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130"/>
        <p:cNvGrpSpPr/>
        <p:nvPr/>
      </p:nvGrpSpPr>
      <p:grpSpPr>
        <a:xfrm>
          <a:off x="0" y="0"/>
          <a:ext cx="0" cy="0"/>
          <a:chOff x="0" y="0"/>
          <a:chExt cx="0" cy="0"/>
        </a:xfrm>
      </p:grpSpPr>
      <p:grpSp>
        <p:nvGrpSpPr>
          <p:cNvPr id="131" name="Google Shape;131;p13"/>
          <p:cNvGrpSpPr/>
          <p:nvPr/>
        </p:nvGrpSpPr>
        <p:grpSpPr>
          <a:xfrm>
            <a:off x="4406400" y="0"/>
            <a:ext cx="4737600" cy="5143065"/>
            <a:chOff x="4406400" y="0"/>
            <a:chExt cx="4737600" cy="5143065"/>
          </a:xfrm>
        </p:grpSpPr>
        <p:sp>
          <p:nvSpPr>
            <p:cNvPr id="132" name="Google Shape;132;p1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51" name="Google Shape;151;p1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152"/>
        <p:cNvGrpSpPr/>
        <p:nvPr/>
      </p:nvGrpSpPr>
      <p:grpSpPr>
        <a:xfrm>
          <a:off x="0" y="0"/>
          <a:ext cx="0" cy="0"/>
          <a:chOff x="0" y="0"/>
          <a:chExt cx="0" cy="0"/>
        </a:xfrm>
      </p:grpSpPr>
      <p:pic>
        <p:nvPicPr>
          <p:cNvPr id="153" name="Google Shape;153;p14"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154" name="Google Shape;154;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5" name="Google Shape;155;p14"/>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0"/>
              </a:spcBef>
              <a:spcAft>
                <a:spcPts val="0"/>
              </a:spcAft>
              <a:buClr>
                <a:schemeClr val="dk2"/>
              </a:buClr>
              <a:buSzPts val="1100"/>
              <a:buChar char="○"/>
              <a:defRPr>
                <a:solidFill>
                  <a:schemeClr val="dk2"/>
                </a:solidFill>
              </a:defRPr>
            </a:lvl2pPr>
            <a:lvl3pPr marL="1371600" lvl="2" indent="-298450" rtl="0">
              <a:spcBef>
                <a:spcPts val="0"/>
              </a:spcBef>
              <a:spcAft>
                <a:spcPts val="0"/>
              </a:spcAft>
              <a:buClr>
                <a:schemeClr val="dk2"/>
              </a:buClr>
              <a:buSzPts val="1100"/>
              <a:buChar char="■"/>
              <a:defRPr>
                <a:solidFill>
                  <a:schemeClr val="dk2"/>
                </a:solidFill>
              </a:defRPr>
            </a:lvl3pPr>
            <a:lvl4pPr marL="1828800" lvl="3" indent="-298450" rtl="0">
              <a:spcBef>
                <a:spcPts val="0"/>
              </a:spcBef>
              <a:spcAft>
                <a:spcPts val="0"/>
              </a:spcAft>
              <a:buClr>
                <a:schemeClr val="dk2"/>
              </a:buClr>
              <a:buSzPts val="1100"/>
              <a:buChar char="●"/>
              <a:defRPr>
                <a:solidFill>
                  <a:schemeClr val="dk2"/>
                </a:solidFill>
              </a:defRPr>
            </a:lvl4pPr>
            <a:lvl5pPr marL="2286000" lvl="4" indent="-298450" rtl="0">
              <a:spcBef>
                <a:spcPts val="0"/>
              </a:spcBef>
              <a:spcAft>
                <a:spcPts val="0"/>
              </a:spcAft>
              <a:buClr>
                <a:schemeClr val="dk2"/>
              </a:buClr>
              <a:buSzPts val="1100"/>
              <a:buChar char="○"/>
              <a:defRPr>
                <a:solidFill>
                  <a:schemeClr val="dk2"/>
                </a:solidFill>
              </a:defRPr>
            </a:lvl5pPr>
            <a:lvl6pPr marL="2743200" lvl="5" indent="-298450" rtl="0">
              <a:spcBef>
                <a:spcPts val="0"/>
              </a:spcBef>
              <a:spcAft>
                <a:spcPts val="0"/>
              </a:spcAft>
              <a:buClr>
                <a:schemeClr val="dk2"/>
              </a:buClr>
              <a:buSzPts val="1100"/>
              <a:buChar char="■"/>
              <a:defRPr>
                <a:solidFill>
                  <a:schemeClr val="dk2"/>
                </a:solidFill>
              </a:defRPr>
            </a:lvl6pPr>
            <a:lvl7pPr marL="3200400" lvl="6" indent="-298450" rtl="0">
              <a:spcBef>
                <a:spcPts val="0"/>
              </a:spcBef>
              <a:spcAft>
                <a:spcPts val="0"/>
              </a:spcAft>
              <a:buClr>
                <a:schemeClr val="dk2"/>
              </a:buClr>
              <a:buSzPts val="1100"/>
              <a:buChar char="●"/>
              <a:defRPr>
                <a:solidFill>
                  <a:schemeClr val="dk2"/>
                </a:solidFill>
              </a:defRPr>
            </a:lvl7pPr>
            <a:lvl8pPr marL="3657600" lvl="7" indent="-298450" rtl="0">
              <a:spcBef>
                <a:spcPts val="0"/>
              </a:spcBef>
              <a:spcAft>
                <a:spcPts val="0"/>
              </a:spcAft>
              <a:buClr>
                <a:schemeClr val="dk2"/>
              </a:buClr>
              <a:buSzPts val="1100"/>
              <a:buChar char="○"/>
              <a:defRPr>
                <a:solidFill>
                  <a:schemeClr val="dk2"/>
                </a:solidFill>
              </a:defRPr>
            </a:lvl8pPr>
            <a:lvl9pPr marL="4114800" lvl="8" indent="-298450" rtl="0">
              <a:spcBef>
                <a:spcPts val="0"/>
              </a:spcBef>
              <a:spcAft>
                <a:spcPts val="0"/>
              </a:spcAft>
              <a:buClr>
                <a:schemeClr val="dk2"/>
              </a:buClr>
              <a:buSzPts val="1100"/>
              <a:buChar char="■"/>
              <a:defRPr>
                <a:solidFill>
                  <a:schemeClr val="dk2"/>
                </a:solidFill>
              </a:defRPr>
            </a:lvl9pPr>
          </a:lstStyle>
          <a:p>
            <a:endParaRPr/>
          </a:p>
        </p:txBody>
      </p:sp>
      <p:sp>
        <p:nvSpPr>
          <p:cNvPr id="156" name="Google Shape;15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57" name="Google Shape;157;p14">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4">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161;p14"/>
          <p:cNvGrpSpPr/>
          <p:nvPr/>
        </p:nvGrpSpPr>
        <p:grpSpPr>
          <a:xfrm>
            <a:off x="0" y="381001"/>
            <a:ext cx="1037850" cy="1016287"/>
            <a:chOff x="0" y="381001"/>
            <a:chExt cx="1037850" cy="1016287"/>
          </a:xfrm>
        </p:grpSpPr>
        <p:sp>
          <p:nvSpPr>
            <p:cNvPr id="162" name="Google Shape;162;p1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164"/>
        <p:cNvGrpSpPr/>
        <p:nvPr/>
      </p:nvGrpSpPr>
      <p:grpSpPr>
        <a:xfrm>
          <a:off x="0" y="0"/>
          <a:ext cx="0" cy="0"/>
          <a:chOff x="0" y="0"/>
          <a:chExt cx="0" cy="0"/>
        </a:xfrm>
      </p:grpSpPr>
      <p:sp>
        <p:nvSpPr>
          <p:cNvPr id="165" name="Google Shape;165;p15"/>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66" name="Google Shape;166;p15"/>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rm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0"/>
              </a:spcBef>
              <a:spcAft>
                <a:spcPts val="0"/>
              </a:spcAft>
              <a:buClr>
                <a:schemeClr val="dk1"/>
              </a:buClr>
              <a:buSzPts val="1100"/>
              <a:buChar char="○"/>
              <a:defRPr>
                <a:solidFill>
                  <a:schemeClr val="dk1"/>
                </a:solidFill>
              </a:defRPr>
            </a:lvl2pPr>
            <a:lvl3pPr marL="1371600" lvl="2" indent="-298450" rtl="0">
              <a:spcBef>
                <a:spcPts val="0"/>
              </a:spcBef>
              <a:spcAft>
                <a:spcPts val="0"/>
              </a:spcAft>
              <a:buClr>
                <a:schemeClr val="dk1"/>
              </a:buClr>
              <a:buSzPts val="1100"/>
              <a:buChar char="■"/>
              <a:defRPr>
                <a:solidFill>
                  <a:schemeClr val="dk1"/>
                </a:solidFill>
              </a:defRPr>
            </a:lvl3pPr>
            <a:lvl4pPr marL="1828800" lvl="3" indent="-298450" rtl="0">
              <a:spcBef>
                <a:spcPts val="0"/>
              </a:spcBef>
              <a:spcAft>
                <a:spcPts val="0"/>
              </a:spcAft>
              <a:buClr>
                <a:schemeClr val="dk1"/>
              </a:buClr>
              <a:buSzPts val="1100"/>
              <a:buChar char="●"/>
              <a:defRPr>
                <a:solidFill>
                  <a:schemeClr val="dk1"/>
                </a:solidFill>
              </a:defRPr>
            </a:lvl4pPr>
            <a:lvl5pPr marL="2286000" lvl="4" indent="-298450" rtl="0">
              <a:spcBef>
                <a:spcPts val="0"/>
              </a:spcBef>
              <a:spcAft>
                <a:spcPts val="0"/>
              </a:spcAft>
              <a:buClr>
                <a:schemeClr val="dk1"/>
              </a:buClr>
              <a:buSzPts val="1100"/>
              <a:buChar char="○"/>
              <a:defRPr>
                <a:solidFill>
                  <a:schemeClr val="dk1"/>
                </a:solidFill>
              </a:defRPr>
            </a:lvl5pPr>
            <a:lvl6pPr marL="2743200" lvl="5" indent="-298450" rtl="0">
              <a:spcBef>
                <a:spcPts val="0"/>
              </a:spcBef>
              <a:spcAft>
                <a:spcPts val="0"/>
              </a:spcAft>
              <a:buClr>
                <a:schemeClr val="dk1"/>
              </a:buClr>
              <a:buSzPts val="1100"/>
              <a:buChar char="■"/>
              <a:defRPr>
                <a:solidFill>
                  <a:schemeClr val="dk1"/>
                </a:solidFill>
              </a:defRPr>
            </a:lvl6pPr>
            <a:lvl7pPr marL="3200400" lvl="6" indent="-298450" rtl="0">
              <a:spcBef>
                <a:spcPts val="0"/>
              </a:spcBef>
              <a:spcAft>
                <a:spcPts val="0"/>
              </a:spcAft>
              <a:buClr>
                <a:schemeClr val="dk1"/>
              </a:buClr>
              <a:buSzPts val="1100"/>
              <a:buChar char="●"/>
              <a:defRPr>
                <a:solidFill>
                  <a:schemeClr val="dk1"/>
                </a:solidFill>
              </a:defRPr>
            </a:lvl7pPr>
            <a:lvl8pPr marL="3657600" lvl="7" indent="-298450" rtl="0">
              <a:spcBef>
                <a:spcPts val="0"/>
              </a:spcBef>
              <a:spcAft>
                <a:spcPts val="0"/>
              </a:spcAft>
              <a:buClr>
                <a:schemeClr val="dk1"/>
              </a:buClr>
              <a:buSzPts val="1100"/>
              <a:buChar char="○"/>
              <a:defRPr>
                <a:solidFill>
                  <a:schemeClr val="dk1"/>
                </a:solidFill>
              </a:defRPr>
            </a:lvl8pPr>
            <a:lvl9pPr marL="4114800" lvl="8" indent="-298450" rtl="0">
              <a:spcBef>
                <a:spcPts val="0"/>
              </a:spcBef>
              <a:spcAft>
                <a:spcPts val="0"/>
              </a:spcAft>
              <a:buClr>
                <a:schemeClr val="dk1"/>
              </a:buClr>
              <a:buSzPts val="1100"/>
              <a:buChar char="■"/>
              <a:defRPr>
                <a:solidFill>
                  <a:schemeClr val="dk1"/>
                </a:solidFill>
              </a:defRPr>
            </a:lvl9pPr>
          </a:lstStyle>
          <a:p>
            <a:endParaRPr/>
          </a:p>
        </p:txBody>
      </p:sp>
      <p:sp>
        <p:nvSpPr>
          <p:cNvPr id="168" name="Google Shape;168;p1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15"/>
          <p:cNvGrpSpPr/>
          <p:nvPr/>
        </p:nvGrpSpPr>
        <p:grpSpPr>
          <a:xfrm>
            <a:off x="0" y="381001"/>
            <a:ext cx="1037850" cy="1016287"/>
            <a:chOff x="0" y="381001"/>
            <a:chExt cx="1037850" cy="1016287"/>
          </a:xfrm>
        </p:grpSpPr>
        <p:sp>
          <p:nvSpPr>
            <p:cNvPr id="173" name="Google Shape;173;p1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 name="Google Shape;175;p15"/>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76" name="Google Shape;17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177"/>
        <p:cNvGrpSpPr/>
        <p:nvPr/>
      </p:nvGrpSpPr>
      <p:grpSpPr>
        <a:xfrm>
          <a:off x="0" y="0"/>
          <a:ext cx="0" cy="0"/>
          <a:chOff x="0" y="0"/>
          <a:chExt cx="0" cy="0"/>
        </a:xfrm>
      </p:grpSpPr>
      <p:sp>
        <p:nvSpPr>
          <p:cNvPr id="178" name="Google Shape;178;p16"/>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79" name="Google Shape;179;p16"/>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16"/>
          <p:cNvGrpSpPr/>
          <p:nvPr/>
        </p:nvGrpSpPr>
        <p:grpSpPr>
          <a:xfrm>
            <a:off x="0" y="381001"/>
            <a:ext cx="1037850" cy="1016287"/>
            <a:chOff x="0" y="381001"/>
            <a:chExt cx="1037850" cy="1016287"/>
          </a:xfrm>
        </p:grpSpPr>
        <p:sp>
          <p:nvSpPr>
            <p:cNvPr id="185" name="Google Shape;185;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88" name="Google Shape;188;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89" name="Google Shape;189;p16"/>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rm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0"/>
              </a:spcBef>
              <a:spcAft>
                <a:spcPts val="0"/>
              </a:spcAft>
              <a:buClr>
                <a:schemeClr val="dk1"/>
              </a:buClr>
              <a:buSzPts val="1100"/>
              <a:buChar char="○"/>
              <a:defRPr>
                <a:solidFill>
                  <a:schemeClr val="dk1"/>
                </a:solidFill>
              </a:defRPr>
            </a:lvl2pPr>
            <a:lvl3pPr marL="1371600" lvl="2" indent="-298450" rtl="0">
              <a:spcBef>
                <a:spcPts val="0"/>
              </a:spcBef>
              <a:spcAft>
                <a:spcPts val="0"/>
              </a:spcAft>
              <a:buClr>
                <a:schemeClr val="dk1"/>
              </a:buClr>
              <a:buSzPts val="1100"/>
              <a:buChar char="■"/>
              <a:defRPr>
                <a:solidFill>
                  <a:schemeClr val="dk1"/>
                </a:solidFill>
              </a:defRPr>
            </a:lvl3pPr>
            <a:lvl4pPr marL="1828800" lvl="3" indent="-298450" rtl="0">
              <a:spcBef>
                <a:spcPts val="0"/>
              </a:spcBef>
              <a:spcAft>
                <a:spcPts val="0"/>
              </a:spcAft>
              <a:buClr>
                <a:schemeClr val="dk1"/>
              </a:buClr>
              <a:buSzPts val="1100"/>
              <a:buChar char="●"/>
              <a:defRPr>
                <a:solidFill>
                  <a:schemeClr val="dk1"/>
                </a:solidFill>
              </a:defRPr>
            </a:lvl4pPr>
            <a:lvl5pPr marL="2286000" lvl="4" indent="-298450" rtl="0">
              <a:spcBef>
                <a:spcPts val="0"/>
              </a:spcBef>
              <a:spcAft>
                <a:spcPts val="0"/>
              </a:spcAft>
              <a:buClr>
                <a:schemeClr val="dk1"/>
              </a:buClr>
              <a:buSzPts val="1100"/>
              <a:buChar char="○"/>
              <a:defRPr>
                <a:solidFill>
                  <a:schemeClr val="dk1"/>
                </a:solidFill>
              </a:defRPr>
            </a:lvl5pPr>
            <a:lvl6pPr marL="2743200" lvl="5" indent="-298450" rtl="0">
              <a:spcBef>
                <a:spcPts val="0"/>
              </a:spcBef>
              <a:spcAft>
                <a:spcPts val="0"/>
              </a:spcAft>
              <a:buClr>
                <a:schemeClr val="dk1"/>
              </a:buClr>
              <a:buSzPts val="1100"/>
              <a:buChar char="■"/>
              <a:defRPr>
                <a:solidFill>
                  <a:schemeClr val="dk1"/>
                </a:solidFill>
              </a:defRPr>
            </a:lvl6pPr>
            <a:lvl7pPr marL="3200400" lvl="6" indent="-298450" rtl="0">
              <a:spcBef>
                <a:spcPts val="0"/>
              </a:spcBef>
              <a:spcAft>
                <a:spcPts val="0"/>
              </a:spcAft>
              <a:buClr>
                <a:schemeClr val="dk1"/>
              </a:buClr>
              <a:buSzPts val="1100"/>
              <a:buChar char="●"/>
              <a:defRPr>
                <a:solidFill>
                  <a:schemeClr val="dk1"/>
                </a:solidFill>
              </a:defRPr>
            </a:lvl7pPr>
            <a:lvl8pPr marL="3657600" lvl="7" indent="-298450" rtl="0">
              <a:spcBef>
                <a:spcPts val="0"/>
              </a:spcBef>
              <a:spcAft>
                <a:spcPts val="0"/>
              </a:spcAft>
              <a:buClr>
                <a:schemeClr val="dk1"/>
              </a:buClr>
              <a:buSzPts val="1100"/>
              <a:buChar char="○"/>
              <a:defRPr>
                <a:solidFill>
                  <a:schemeClr val="dk1"/>
                </a:solidFill>
              </a:defRPr>
            </a:lvl8pPr>
            <a:lvl9pPr marL="4114800" lvl="8" indent="-298450" rtl="0">
              <a:spcBef>
                <a:spcPts val="0"/>
              </a:spcBef>
              <a:spcAft>
                <a:spcPts val="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slide" Target="slide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17"/>
          <p:cNvSpPr txBox="1">
            <a:spLocks noGrp="1"/>
          </p:cNvSpPr>
          <p:nvPr>
            <p:ph type="ctrTitle"/>
          </p:nvPr>
        </p:nvSpPr>
        <p:spPr>
          <a:xfrm>
            <a:off x="3830550" y="1468375"/>
            <a:ext cx="4072500" cy="87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300" b="1">
                <a:latin typeface="Quicksand"/>
                <a:ea typeface="Quicksand"/>
                <a:cs typeface="Quicksand"/>
                <a:sym typeface="Quicksand"/>
              </a:rPr>
              <a:t>E - CONSERVE</a:t>
            </a:r>
            <a:endParaRPr sz="4300" b="1">
              <a:latin typeface="Quicksand"/>
              <a:ea typeface="Quicksand"/>
              <a:cs typeface="Quicksand"/>
              <a:sym typeface="Quicksand"/>
            </a:endParaRPr>
          </a:p>
        </p:txBody>
      </p:sp>
      <p:sp>
        <p:nvSpPr>
          <p:cNvPr id="195" name="Google Shape;195;p17"/>
          <p:cNvSpPr txBox="1">
            <a:spLocks noGrp="1"/>
          </p:cNvSpPr>
          <p:nvPr>
            <p:ph type="subTitle" idx="1"/>
          </p:nvPr>
        </p:nvSpPr>
        <p:spPr>
          <a:xfrm>
            <a:off x="3735275" y="2370925"/>
            <a:ext cx="3865500" cy="815100"/>
          </a:xfrm>
          <a:prstGeom prst="rect">
            <a:avLst/>
          </a:prstGeom>
        </p:spPr>
        <p:txBody>
          <a:bodyPr spcFirstLastPara="1" wrap="square" lIns="91425" tIns="91425" rIns="91425" bIns="91425" anchor="t" anchorCtr="0">
            <a:normAutofit/>
          </a:bodyPr>
          <a:lstStyle/>
          <a:p>
            <a:pPr marL="0" lvl="0" indent="0" algn="r" rtl="0">
              <a:lnSpc>
                <a:spcPct val="200000"/>
              </a:lnSpc>
              <a:spcBef>
                <a:spcPts val="0"/>
              </a:spcBef>
              <a:spcAft>
                <a:spcPts val="0"/>
              </a:spcAft>
              <a:buNone/>
            </a:pPr>
            <a:r>
              <a:rPr lang="en-GB" dirty="0"/>
              <a:t>Using Head Detection</a:t>
            </a:r>
            <a:endParaRPr dirty="0"/>
          </a:p>
          <a:p>
            <a:pPr marL="0" lvl="0" indent="0" algn="r" rtl="0">
              <a:lnSpc>
                <a:spcPct val="100000"/>
              </a:lnSpc>
              <a:spcBef>
                <a:spcPts val="0"/>
              </a:spcBef>
              <a:spcAft>
                <a:spcPts val="0"/>
              </a:spcAft>
              <a:buNone/>
            </a:pPr>
            <a:r>
              <a:rPr lang="en-GB" dirty="0"/>
              <a:t>The Best Energy conservation methodology </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26"/>
          <p:cNvSpPr txBox="1">
            <a:spLocks noGrp="1"/>
          </p:cNvSpPr>
          <p:nvPr>
            <p:ph type="title"/>
          </p:nvPr>
        </p:nvSpPr>
        <p:spPr>
          <a:xfrm>
            <a:off x="1081300" y="132050"/>
            <a:ext cx="56742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460" b="1">
                <a:latin typeface="Comfortaa"/>
                <a:ea typeface="Comfortaa"/>
                <a:cs typeface="Comfortaa"/>
                <a:sym typeface="Comfortaa"/>
              </a:rPr>
              <a:t>Block Diagram Explanation :</a:t>
            </a:r>
            <a:endParaRPr sz="2460" b="1">
              <a:latin typeface="Comfortaa"/>
              <a:ea typeface="Comfortaa"/>
              <a:cs typeface="Comfortaa"/>
              <a:sym typeface="Comfortaa"/>
            </a:endParaRPr>
          </a:p>
        </p:txBody>
      </p:sp>
      <p:sp>
        <p:nvSpPr>
          <p:cNvPr id="311" name="Google Shape;311;p26"/>
          <p:cNvSpPr txBox="1">
            <a:spLocks noGrp="1"/>
          </p:cNvSpPr>
          <p:nvPr>
            <p:ph type="body" idx="1"/>
          </p:nvPr>
        </p:nvSpPr>
        <p:spPr>
          <a:xfrm>
            <a:off x="1505675" y="920525"/>
            <a:ext cx="7352100" cy="3960000"/>
          </a:xfrm>
          <a:prstGeom prst="rect">
            <a:avLst/>
          </a:prstGeom>
        </p:spPr>
        <p:txBody>
          <a:bodyPr spcFirstLastPara="1" wrap="square" lIns="91425" tIns="91425" rIns="91425" bIns="91425" anchor="t" anchorCtr="0">
            <a:normAutofit/>
          </a:bodyPr>
          <a:lstStyle/>
          <a:p>
            <a:pPr marL="457200" lvl="0" indent="-336550" algn="l" rtl="0">
              <a:spcBef>
                <a:spcPts val="0"/>
              </a:spcBef>
              <a:spcAft>
                <a:spcPts val="0"/>
              </a:spcAft>
              <a:buSzPts val="1700"/>
              <a:buFont typeface="Comfortaa"/>
              <a:buChar char="●"/>
            </a:pPr>
            <a:r>
              <a:rPr lang="en-GB" sz="1700" b="1">
                <a:latin typeface="Comfortaa"/>
                <a:ea typeface="Comfortaa"/>
                <a:cs typeface="Comfortaa"/>
                <a:sym typeface="Comfortaa"/>
              </a:rPr>
              <a:t>In this system we will be placing a 360/180 degree camera in the room .  </a:t>
            </a:r>
            <a:endParaRPr sz="1700" b="1">
              <a:latin typeface="Comfortaa"/>
              <a:ea typeface="Comfortaa"/>
              <a:cs typeface="Comfortaa"/>
              <a:sym typeface="Comfortaa"/>
            </a:endParaRPr>
          </a:p>
          <a:p>
            <a:pPr marL="457200" lvl="0" indent="-336550" algn="l" rtl="0">
              <a:spcBef>
                <a:spcPts val="0"/>
              </a:spcBef>
              <a:spcAft>
                <a:spcPts val="0"/>
              </a:spcAft>
              <a:buSzPts val="1700"/>
              <a:buFont typeface="Comfortaa"/>
              <a:buChar char="●"/>
            </a:pPr>
            <a:r>
              <a:rPr lang="en-GB" sz="1700" b="1">
                <a:latin typeface="Comfortaa"/>
                <a:ea typeface="Comfortaa"/>
                <a:cs typeface="Comfortaa"/>
                <a:sym typeface="Comfortaa"/>
              </a:rPr>
              <a:t>The video output of the camera is splitted into frames using imutils library . </a:t>
            </a:r>
            <a:endParaRPr sz="1700" b="1">
              <a:latin typeface="Comfortaa"/>
              <a:ea typeface="Comfortaa"/>
              <a:cs typeface="Comfortaa"/>
              <a:sym typeface="Comfortaa"/>
            </a:endParaRPr>
          </a:p>
          <a:p>
            <a:pPr marL="457200" lvl="0" indent="-336550" algn="l" rtl="0">
              <a:spcBef>
                <a:spcPts val="0"/>
              </a:spcBef>
              <a:spcAft>
                <a:spcPts val="0"/>
              </a:spcAft>
              <a:buSzPts val="1700"/>
              <a:buFont typeface="Comfortaa"/>
              <a:buChar char="●"/>
            </a:pPr>
            <a:r>
              <a:rPr lang="en-GB" sz="1700" b="1">
                <a:latin typeface="Comfortaa"/>
                <a:ea typeface="Comfortaa"/>
                <a:cs typeface="Comfortaa"/>
                <a:sym typeface="Comfortaa"/>
              </a:rPr>
              <a:t>The frames are then fed to the Amazon Rekognition software , which in turn detects the no of heads in images . </a:t>
            </a:r>
            <a:endParaRPr sz="1700" b="1">
              <a:latin typeface="Comfortaa"/>
              <a:ea typeface="Comfortaa"/>
              <a:cs typeface="Comfortaa"/>
              <a:sym typeface="Comfortaa"/>
            </a:endParaRPr>
          </a:p>
          <a:p>
            <a:pPr marL="457200" lvl="0" indent="-336550" algn="l" rtl="0">
              <a:spcBef>
                <a:spcPts val="0"/>
              </a:spcBef>
              <a:spcAft>
                <a:spcPts val="0"/>
              </a:spcAft>
              <a:buSzPts val="1700"/>
              <a:buFont typeface="Comfortaa"/>
              <a:buChar char="●"/>
            </a:pPr>
            <a:r>
              <a:rPr lang="en-GB" sz="1700" b="1">
                <a:latin typeface="Comfortaa"/>
                <a:ea typeface="Comfortaa"/>
                <a:cs typeface="Comfortaa"/>
                <a:sym typeface="Comfortaa"/>
              </a:rPr>
              <a:t>And consolidating the head count obtained , per 360 degree rotation we will be calculating the no of person in a room .</a:t>
            </a:r>
            <a:endParaRPr sz="1700" b="1">
              <a:latin typeface="Comfortaa"/>
              <a:ea typeface="Comfortaa"/>
              <a:cs typeface="Comfortaa"/>
              <a:sym typeface="Comfortaa"/>
            </a:endParaRPr>
          </a:p>
          <a:p>
            <a:pPr marL="457200" lvl="0" indent="-336550" algn="l" rtl="0">
              <a:spcBef>
                <a:spcPts val="0"/>
              </a:spcBef>
              <a:spcAft>
                <a:spcPts val="0"/>
              </a:spcAft>
              <a:buSzPts val="1700"/>
              <a:buFont typeface="Comfortaa"/>
              <a:buChar char="●"/>
            </a:pPr>
            <a:r>
              <a:rPr lang="en-GB" sz="1700" b="1">
                <a:latin typeface="Comfortaa"/>
                <a:ea typeface="Comfortaa"/>
                <a:cs typeface="Comfortaa"/>
                <a:sym typeface="Comfortaa"/>
              </a:rPr>
              <a:t>And by applying suitable algorithm we will be switching on or off the appliances using the relay accordingly .  </a:t>
            </a:r>
            <a:endParaRPr sz="1700" b="1">
              <a:latin typeface="Comfortaa"/>
              <a:ea typeface="Comfortaa"/>
              <a:cs typeface="Comfortaa"/>
              <a:sym typeface="Comforta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7"/>
          <p:cNvSpPr txBox="1">
            <a:spLocks noGrp="1"/>
          </p:cNvSpPr>
          <p:nvPr>
            <p:ph type="title"/>
          </p:nvPr>
        </p:nvSpPr>
        <p:spPr>
          <a:xfrm>
            <a:off x="1120296" y="127552"/>
            <a:ext cx="2304900" cy="17973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600"/>
              </a:spcAft>
              <a:buNone/>
            </a:pPr>
            <a:r>
              <a:rPr lang="en-GB"/>
              <a:t>Implementation</a:t>
            </a:r>
            <a:endParaRPr/>
          </a:p>
        </p:txBody>
      </p:sp>
      <p:sp>
        <p:nvSpPr>
          <p:cNvPr id="317" name="Google Shape;317;p27"/>
          <p:cNvSpPr txBox="1">
            <a:spLocks noGrp="1"/>
          </p:cNvSpPr>
          <p:nvPr>
            <p:ph type="body" idx="1"/>
          </p:nvPr>
        </p:nvSpPr>
        <p:spPr>
          <a:xfrm>
            <a:off x="6478646" y="2160100"/>
            <a:ext cx="2304900" cy="17973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GB" sz="1400">
                <a:latin typeface="Montserrat"/>
                <a:ea typeface="Montserrat"/>
                <a:cs typeface="Montserrat"/>
                <a:sym typeface="Montserrat"/>
              </a:rPr>
              <a:t>The fans and ambient lights are switched on until people are present near them</a:t>
            </a:r>
            <a:endParaRPr sz="1400">
              <a:latin typeface="Montserrat"/>
              <a:ea typeface="Montserrat"/>
              <a:cs typeface="Montserrat"/>
              <a:sym typeface="Montserrat"/>
            </a:endParaRPr>
          </a:p>
        </p:txBody>
      </p:sp>
      <p:grpSp>
        <p:nvGrpSpPr>
          <p:cNvPr id="318" name="Google Shape;318;p27"/>
          <p:cNvGrpSpPr/>
          <p:nvPr/>
        </p:nvGrpSpPr>
        <p:grpSpPr>
          <a:xfrm>
            <a:off x="2833750" y="1272097"/>
            <a:ext cx="3461100" cy="2973148"/>
            <a:chOff x="3553042" y="1657806"/>
            <a:chExt cx="3461100" cy="2671532"/>
          </a:xfrm>
        </p:grpSpPr>
        <p:sp>
          <p:nvSpPr>
            <p:cNvPr id="319" name="Google Shape;319;p27"/>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7"/>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 name="Google Shape;327;p27"/>
          <p:cNvGrpSpPr/>
          <p:nvPr/>
        </p:nvGrpSpPr>
        <p:grpSpPr>
          <a:xfrm>
            <a:off x="2897848" y="1358050"/>
            <a:ext cx="3305520" cy="2106583"/>
            <a:chOff x="2240013" y="-12"/>
            <a:chExt cx="4848225" cy="3228975"/>
          </a:xfrm>
        </p:grpSpPr>
        <p:pic>
          <p:nvPicPr>
            <p:cNvPr id="328" name="Google Shape;328;p27"/>
            <p:cNvPicPr preferRelativeResize="0"/>
            <p:nvPr/>
          </p:nvPicPr>
          <p:blipFill>
            <a:blip r:embed="rId3">
              <a:alphaModFix/>
            </a:blip>
            <a:stretch>
              <a:fillRect/>
            </a:stretch>
          </p:blipFill>
          <p:spPr>
            <a:xfrm>
              <a:off x="2240013" y="-12"/>
              <a:ext cx="4848225" cy="3228975"/>
            </a:xfrm>
            <a:prstGeom prst="rect">
              <a:avLst/>
            </a:prstGeom>
            <a:noFill/>
            <a:ln>
              <a:noFill/>
            </a:ln>
          </p:spPr>
        </p:pic>
        <p:sp>
          <p:nvSpPr>
            <p:cNvPr id="329" name="Google Shape;329;p27"/>
            <p:cNvSpPr/>
            <p:nvPr/>
          </p:nvSpPr>
          <p:spPr>
            <a:xfrm>
              <a:off x="2293600" y="686375"/>
              <a:ext cx="771000" cy="5985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3439725" y="116500"/>
              <a:ext cx="545700" cy="5985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2900750" y="1998263"/>
              <a:ext cx="771000" cy="5985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a:off x="4391288" y="2272500"/>
              <a:ext cx="545700" cy="5985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a:off x="6186450" y="894563"/>
              <a:ext cx="771000" cy="5985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a:off x="5315788" y="2088788"/>
              <a:ext cx="545700" cy="5985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a:off x="5058250" y="-12"/>
              <a:ext cx="771000" cy="5985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a:off x="4299138" y="-12"/>
              <a:ext cx="545700" cy="5985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 name="Google Shape;337;p27"/>
          <p:cNvSpPr txBox="1">
            <a:spLocks noGrp="1"/>
          </p:cNvSpPr>
          <p:nvPr>
            <p:ph type="body" idx="1"/>
          </p:nvPr>
        </p:nvSpPr>
        <p:spPr>
          <a:xfrm>
            <a:off x="260450" y="1860025"/>
            <a:ext cx="2389500" cy="1797300"/>
          </a:xfrm>
          <a:prstGeom prst="rect">
            <a:avLst/>
          </a:prstGeom>
        </p:spPr>
        <p:txBody>
          <a:bodyPr spcFirstLastPara="1" wrap="square" lIns="91425" tIns="91425" rIns="91425" bIns="91425" anchor="t" anchorCtr="0">
            <a:noAutofit/>
          </a:bodyPr>
          <a:lstStyle/>
          <a:p>
            <a:pPr marL="0" lvl="0" indent="0" algn="ctr" rtl="0">
              <a:lnSpc>
                <a:spcPct val="105000"/>
              </a:lnSpc>
              <a:spcBef>
                <a:spcPts val="0"/>
              </a:spcBef>
              <a:spcAft>
                <a:spcPts val="1200"/>
              </a:spcAft>
              <a:buSzPts val="1018"/>
              <a:buNone/>
            </a:pPr>
            <a:r>
              <a:rPr lang="en-GB" sz="1402">
                <a:solidFill>
                  <a:srgbClr val="FFFFFF"/>
                </a:solidFill>
                <a:latin typeface="Montserrat"/>
                <a:ea typeface="Montserrat"/>
                <a:cs typeface="Montserrat"/>
                <a:sym typeface="Montserrat"/>
              </a:rPr>
              <a:t>As our camera notices people near fan and lights, it sends information regarding the position and span of people. Then the microprocessor decides which fan and lights should be on.</a:t>
            </a:r>
            <a:endParaRPr sz="1402">
              <a:solidFill>
                <a:srgbClr val="FFFFFF"/>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28"/>
          <p:cNvSpPr txBox="1">
            <a:spLocks noGrp="1"/>
          </p:cNvSpPr>
          <p:nvPr>
            <p:ph type="title"/>
          </p:nvPr>
        </p:nvSpPr>
        <p:spPr>
          <a:xfrm>
            <a:off x="1081300" y="132050"/>
            <a:ext cx="56742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460" b="1">
                <a:latin typeface="Comfortaa"/>
                <a:ea typeface="Comfortaa"/>
                <a:cs typeface="Comfortaa"/>
                <a:sym typeface="Comfortaa"/>
              </a:rPr>
              <a:t>Camera Specification</a:t>
            </a:r>
            <a:endParaRPr sz="2460" b="1">
              <a:latin typeface="Comfortaa"/>
              <a:ea typeface="Comfortaa"/>
              <a:cs typeface="Comfortaa"/>
              <a:sym typeface="Comfortaa"/>
            </a:endParaRPr>
          </a:p>
        </p:txBody>
      </p:sp>
      <p:sp>
        <p:nvSpPr>
          <p:cNvPr id="343" name="Google Shape;343;p28"/>
          <p:cNvSpPr txBox="1">
            <a:spLocks noGrp="1"/>
          </p:cNvSpPr>
          <p:nvPr>
            <p:ph type="body" idx="1"/>
          </p:nvPr>
        </p:nvSpPr>
        <p:spPr>
          <a:xfrm>
            <a:off x="3777350" y="1474450"/>
            <a:ext cx="5263200" cy="2618100"/>
          </a:xfrm>
          <a:prstGeom prst="rect">
            <a:avLst/>
          </a:prstGeom>
        </p:spPr>
        <p:txBody>
          <a:bodyPr spcFirstLastPara="1" wrap="square" lIns="91425" tIns="91425" rIns="91425" bIns="91425" anchor="t" anchorCtr="0">
            <a:noAutofit/>
          </a:bodyPr>
          <a:lstStyle/>
          <a:p>
            <a:pPr marL="457200" lvl="0" indent="0" algn="l" rtl="0">
              <a:lnSpc>
                <a:spcPct val="95000"/>
              </a:lnSpc>
              <a:spcBef>
                <a:spcPts val="0"/>
              </a:spcBef>
              <a:spcAft>
                <a:spcPts val="0"/>
              </a:spcAft>
              <a:buSzPts val="523"/>
              <a:buNone/>
            </a:pPr>
            <a:r>
              <a:rPr lang="en-GB" sz="1507" b="1">
                <a:latin typeface="Comfortaa"/>
                <a:ea typeface="Comfortaa"/>
                <a:cs typeface="Comfortaa"/>
                <a:sym typeface="Comfortaa"/>
              </a:rPr>
              <a:t>Ezviz Full HD WiFi Wireless IP Security Camera CCTV </a:t>
            </a:r>
            <a:endParaRPr sz="1507" b="1">
              <a:latin typeface="Comfortaa"/>
              <a:ea typeface="Comfortaa"/>
              <a:cs typeface="Comfortaa"/>
              <a:sym typeface="Comfortaa"/>
            </a:endParaRPr>
          </a:p>
          <a:p>
            <a:pPr marL="457200" lvl="0" indent="-324326" algn="l" rtl="0">
              <a:lnSpc>
                <a:spcPct val="95000"/>
              </a:lnSpc>
              <a:spcBef>
                <a:spcPts val="1200"/>
              </a:spcBef>
              <a:spcAft>
                <a:spcPts val="0"/>
              </a:spcAft>
              <a:buSzPts val="1508"/>
              <a:buFont typeface="Comfortaa"/>
              <a:buChar char="➔"/>
            </a:pPr>
            <a:r>
              <a:rPr lang="en-GB" sz="1507" b="1">
                <a:latin typeface="Comfortaa"/>
                <a:ea typeface="Comfortaa"/>
                <a:cs typeface="Comfortaa"/>
                <a:sym typeface="Comfortaa"/>
              </a:rPr>
              <a:t>2 MP Ultra HD 1080P   8X Zoom</a:t>
            </a:r>
            <a:endParaRPr sz="1507" b="1">
              <a:latin typeface="Comfortaa"/>
              <a:ea typeface="Comfortaa"/>
              <a:cs typeface="Comfortaa"/>
              <a:sym typeface="Comfortaa"/>
            </a:endParaRPr>
          </a:p>
          <a:p>
            <a:pPr marL="457200" lvl="0" indent="-324326" algn="l" rtl="0">
              <a:lnSpc>
                <a:spcPct val="95000"/>
              </a:lnSpc>
              <a:spcBef>
                <a:spcPts val="0"/>
              </a:spcBef>
              <a:spcAft>
                <a:spcPts val="0"/>
              </a:spcAft>
              <a:buSzPts val="1508"/>
              <a:buFont typeface="Comfortaa"/>
              <a:buChar char="➔"/>
            </a:pPr>
            <a:r>
              <a:rPr lang="en-GB" sz="1507" b="1">
                <a:latin typeface="Comfortaa"/>
                <a:ea typeface="Comfortaa"/>
                <a:cs typeface="Comfortaa"/>
                <a:sym typeface="Comfortaa"/>
              </a:rPr>
              <a:t>Night Vision Model: F1-362B. </a:t>
            </a:r>
            <a:endParaRPr sz="1507" b="1">
              <a:latin typeface="Comfortaa"/>
              <a:ea typeface="Comfortaa"/>
              <a:cs typeface="Comfortaa"/>
              <a:sym typeface="Comfortaa"/>
            </a:endParaRPr>
          </a:p>
          <a:p>
            <a:pPr marL="457200" lvl="0" indent="-324326" algn="l" rtl="0">
              <a:lnSpc>
                <a:spcPct val="95000"/>
              </a:lnSpc>
              <a:spcBef>
                <a:spcPts val="0"/>
              </a:spcBef>
              <a:spcAft>
                <a:spcPts val="0"/>
              </a:spcAft>
              <a:buSzPts val="1508"/>
              <a:buFont typeface="Comfortaa"/>
              <a:buChar char="➔"/>
            </a:pPr>
            <a:r>
              <a:rPr lang="en-GB" sz="1507" b="1">
                <a:latin typeface="Comfortaa"/>
                <a:ea typeface="Comfortaa"/>
                <a:cs typeface="Comfortaa"/>
                <a:sym typeface="Comfortaa"/>
              </a:rPr>
              <a:t>Smart H.264 video encoding for smooth HD streaming even with low internet speed. </a:t>
            </a:r>
            <a:endParaRPr sz="1507" b="1">
              <a:latin typeface="Comfortaa"/>
              <a:ea typeface="Comfortaa"/>
              <a:cs typeface="Comfortaa"/>
              <a:sym typeface="Comfortaa"/>
            </a:endParaRPr>
          </a:p>
          <a:p>
            <a:pPr marL="457200" lvl="0" indent="-324326" algn="l" rtl="0">
              <a:lnSpc>
                <a:spcPct val="95000"/>
              </a:lnSpc>
              <a:spcBef>
                <a:spcPts val="0"/>
              </a:spcBef>
              <a:spcAft>
                <a:spcPts val="0"/>
              </a:spcAft>
              <a:buSzPts val="1508"/>
              <a:buFont typeface="Comfortaa"/>
              <a:buChar char="➔"/>
            </a:pPr>
            <a:r>
              <a:rPr lang="en-GB" sz="1507" b="1">
                <a:latin typeface="Comfortaa"/>
                <a:ea typeface="Comfortaa"/>
                <a:cs typeface="Comfortaa"/>
                <a:sym typeface="Comfortaa"/>
              </a:rPr>
              <a:t>ULTRA HD 1080P: Stunning video quality with auto video enhance feature for crisp &amp; clear image. </a:t>
            </a:r>
            <a:endParaRPr sz="1507" b="1">
              <a:latin typeface="Comfortaa"/>
              <a:ea typeface="Comfortaa"/>
              <a:cs typeface="Comfortaa"/>
              <a:sym typeface="Comfortaa"/>
            </a:endParaRPr>
          </a:p>
          <a:p>
            <a:pPr marL="457200" lvl="0" indent="-324326" algn="l" rtl="0">
              <a:lnSpc>
                <a:spcPct val="95000"/>
              </a:lnSpc>
              <a:spcBef>
                <a:spcPts val="0"/>
              </a:spcBef>
              <a:spcAft>
                <a:spcPts val="0"/>
              </a:spcAft>
              <a:buSzPts val="1508"/>
              <a:buFont typeface="Comfortaa"/>
              <a:buChar char="➔"/>
            </a:pPr>
            <a:r>
              <a:rPr lang="en-GB" sz="1507" b="1">
                <a:latin typeface="Comfortaa"/>
                <a:ea typeface="Comfortaa"/>
                <a:cs typeface="Comfortaa"/>
                <a:sym typeface="Comfortaa"/>
              </a:rPr>
              <a:t>Water Proof</a:t>
            </a:r>
            <a:endParaRPr sz="1507" b="1">
              <a:latin typeface="Comfortaa"/>
              <a:ea typeface="Comfortaa"/>
              <a:cs typeface="Comfortaa"/>
              <a:sym typeface="Comfortaa"/>
            </a:endParaRPr>
          </a:p>
          <a:p>
            <a:pPr marL="457200" lvl="0" indent="0" algn="l" rtl="0">
              <a:lnSpc>
                <a:spcPct val="95000"/>
              </a:lnSpc>
              <a:spcBef>
                <a:spcPts val="1200"/>
              </a:spcBef>
              <a:spcAft>
                <a:spcPts val="0"/>
              </a:spcAft>
              <a:buSzPts val="523"/>
              <a:buNone/>
            </a:pPr>
            <a:endParaRPr sz="1507" b="1">
              <a:latin typeface="Comfortaa"/>
              <a:ea typeface="Comfortaa"/>
              <a:cs typeface="Comfortaa"/>
              <a:sym typeface="Comfortaa"/>
            </a:endParaRPr>
          </a:p>
          <a:p>
            <a:pPr marL="457200" lvl="0" indent="0" algn="l" rtl="0">
              <a:lnSpc>
                <a:spcPct val="95000"/>
              </a:lnSpc>
              <a:spcBef>
                <a:spcPts val="1200"/>
              </a:spcBef>
              <a:spcAft>
                <a:spcPts val="0"/>
              </a:spcAft>
              <a:buSzPts val="523"/>
              <a:buNone/>
            </a:pPr>
            <a:endParaRPr sz="1507" b="1">
              <a:latin typeface="Comfortaa"/>
              <a:ea typeface="Comfortaa"/>
              <a:cs typeface="Comfortaa"/>
              <a:sym typeface="Comfortaa"/>
            </a:endParaRPr>
          </a:p>
          <a:p>
            <a:pPr marL="457200" lvl="0" indent="0" algn="l" rtl="0">
              <a:lnSpc>
                <a:spcPct val="95000"/>
              </a:lnSpc>
              <a:spcBef>
                <a:spcPts val="1200"/>
              </a:spcBef>
              <a:spcAft>
                <a:spcPts val="1200"/>
              </a:spcAft>
              <a:buSzPts val="523"/>
              <a:buNone/>
            </a:pPr>
            <a:endParaRPr sz="1507" b="1">
              <a:latin typeface="Comfortaa"/>
              <a:ea typeface="Comfortaa"/>
              <a:cs typeface="Comfortaa"/>
              <a:sym typeface="Comfortaa"/>
            </a:endParaRPr>
          </a:p>
        </p:txBody>
      </p:sp>
      <p:pic>
        <p:nvPicPr>
          <p:cNvPr id="344" name="Google Shape;344;p28"/>
          <p:cNvPicPr preferRelativeResize="0"/>
          <p:nvPr/>
        </p:nvPicPr>
        <p:blipFill rotWithShape="1">
          <a:blip r:embed="rId3">
            <a:alphaModFix/>
          </a:blip>
          <a:srcRect l="15766" t="29129" r="35391" b="16085"/>
          <a:stretch/>
        </p:blipFill>
        <p:spPr>
          <a:xfrm>
            <a:off x="589975" y="1581125"/>
            <a:ext cx="3015476" cy="2404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29"/>
          <p:cNvSpPr txBox="1">
            <a:spLocks noGrp="1"/>
          </p:cNvSpPr>
          <p:nvPr>
            <p:ph type="title"/>
          </p:nvPr>
        </p:nvSpPr>
        <p:spPr>
          <a:xfrm>
            <a:off x="1081300" y="132050"/>
            <a:ext cx="56742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460" b="1">
                <a:latin typeface="Comfortaa"/>
                <a:ea typeface="Comfortaa"/>
                <a:cs typeface="Comfortaa"/>
                <a:sym typeface="Comfortaa"/>
              </a:rPr>
              <a:t>Budget</a:t>
            </a:r>
            <a:endParaRPr sz="2460" b="1">
              <a:latin typeface="Comfortaa"/>
              <a:ea typeface="Comfortaa"/>
              <a:cs typeface="Comfortaa"/>
              <a:sym typeface="Comfortaa"/>
            </a:endParaRPr>
          </a:p>
        </p:txBody>
      </p:sp>
      <p:graphicFrame>
        <p:nvGraphicFramePr>
          <p:cNvPr id="350" name="Google Shape;350;p29"/>
          <p:cNvGraphicFramePr/>
          <p:nvPr/>
        </p:nvGraphicFramePr>
        <p:xfrm>
          <a:off x="571150" y="1479200"/>
          <a:ext cx="3000000" cy="3000000"/>
        </p:xfrm>
        <a:graphic>
          <a:graphicData uri="http://schemas.openxmlformats.org/drawingml/2006/table">
            <a:tbl>
              <a:tblPr>
                <a:noFill/>
                <a:tableStyleId>{D47C387D-84E7-4B6E-B1A6-4FFB559ECCC3}</a:tableStyleId>
              </a:tblPr>
              <a:tblGrid>
                <a:gridCol w="698825">
                  <a:extLst>
                    <a:ext uri="{9D8B030D-6E8A-4147-A177-3AD203B41FA5}">
                      <a16:colId xmlns:a16="http://schemas.microsoft.com/office/drawing/2014/main" val="20000"/>
                    </a:ext>
                  </a:extLst>
                </a:gridCol>
                <a:gridCol w="3306100">
                  <a:extLst>
                    <a:ext uri="{9D8B030D-6E8A-4147-A177-3AD203B41FA5}">
                      <a16:colId xmlns:a16="http://schemas.microsoft.com/office/drawing/2014/main" val="20001"/>
                    </a:ext>
                  </a:extLst>
                </a:gridCol>
                <a:gridCol w="1867925">
                  <a:extLst>
                    <a:ext uri="{9D8B030D-6E8A-4147-A177-3AD203B41FA5}">
                      <a16:colId xmlns:a16="http://schemas.microsoft.com/office/drawing/2014/main" val="20002"/>
                    </a:ext>
                  </a:extLst>
                </a:gridCol>
                <a:gridCol w="2392000">
                  <a:extLst>
                    <a:ext uri="{9D8B030D-6E8A-4147-A177-3AD203B41FA5}">
                      <a16:colId xmlns:a16="http://schemas.microsoft.com/office/drawing/2014/main" val="20003"/>
                    </a:ext>
                  </a:extLst>
                </a:gridCol>
              </a:tblGrid>
              <a:tr h="457175">
                <a:tc>
                  <a:txBody>
                    <a:bodyPr/>
                    <a:lstStyle/>
                    <a:p>
                      <a:pPr marL="0" lvl="0" indent="0" algn="l" rtl="0">
                        <a:spcBef>
                          <a:spcPts val="0"/>
                        </a:spcBef>
                        <a:spcAft>
                          <a:spcPts val="0"/>
                        </a:spcAft>
                        <a:buNone/>
                      </a:pPr>
                      <a:r>
                        <a:rPr lang="en-GB" sz="1800">
                          <a:solidFill>
                            <a:srgbClr val="FFFFFF"/>
                          </a:solidFill>
                        </a:rPr>
                        <a:t>SNO</a:t>
                      </a:r>
                      <a:endParaRPr sz="1800">
                        <a:solidFill>
                          <a:srgbClr val="FFFFFF"/>
                        </a:solidFill>
                      </a:endParaRPr>
                    </a:p>
                  </a:txBody>
                  <a:tcPr marL="91425" marR="91425" marT="91425" marB="91425"/>
                </a:tc>
                <a:tc>
                  <a:txBody>
                    <a:bodyPr/>
                    <a:lstStyle/>
                    <a:p>
                      <a:pPr marL="0" lvl="0" indent="0" algn="l" rtl="0">
                        <a:spcBef>
                          <a:spcPts val="0"/>
                        </a:spcBef>
                        <a:spcAft>
                          <a:spcPts val="0"/>
                        </a:spcAft>
                        <a:buNone/>
                      </a:pPr>
                      <a:r>
                        <a:rPr lang="en-GB" sz="1800">
                          <a:solidFill>
                            <a:srgbClr val="FFFFFF"/>
                          </a:solidFill>
                        </a:rPr>
                        <a:t>Materials &amp; Specification</a:t>
                      </a:r>
                      <a:endParaRPr sz="1800">
                        <a:solidFill>
                          <a:srgbClr val="FFFFFF"/>
                        </a:solidFill>
                      </a:endParaRPr>
                    </a:p>
                  </a:txBody>
                  <a:tcPr marL="91425" marR="91425" marT="91425" marB="91425"/>
                </a:tc>
                <a:tc>
                  <a:txBody>
                    <a:bodyPr/>
                    <a:lstStyle/>
                    <a:p>
                      <a:pPr marL="0" lvl="0" indent="0" algn="l" rtl="0">
                        <a:spcBef>
                          <a:spcPts val="0"/>
                        </a:spcBef>
                        <a:spcAft>
                          <a:spcPts val="0"/>
                        </a:spcAft>
                        <a:buNone/>
                      </a:pPr>
                      <a:r>
                        <a:rPr lang="en-GB" sz="1800">
                          <a:solidFill>
                            <a:srgbClr val="FFFFFF"/>
                          </a:solidFill>
                        </a:rPr>
                        <a:t>Quantity </a:t>
                      </a:r>
                      <a:endParaRPr sz="1800">
                        <a:solidFill>
                          <a:srgbClr val="FFFFFF"/>
                        </a:solidFill>
                      </a:endParaRPr>
                    </a:p>
                  </a:txBody>
                  <a:tcPr marL="91425" marR="91425" marT="91425" marB="91425"/>
                </a:tc>
                <a:tc>
                  <a:txBody>
                    <a:bodyPr/>
                    <a:lstStyle/>
                    <a:p>
                      <a:pPr marL="0" lvl="0" indent="0" algn="l" rtl="0">
                        <a:spcBef>
                          <a:spcPts val="0"/>
                        </a:spcBef>
                        <a:spcAft>
                          <a:spcPts val="0"/>
                        </a:spcAft>
                        <a:buNone/>
                      </a:pPr>
                      <a:r>
                        <a:rPr lang="en-GB" sz="1800">
                          <a:solidFill>
                            <a:srgbClr val="FFFFFF"/>
                          </a:solidFill>
                        </a:rPr>
                        <a:t>Cost(Rs)</a:t>
                      </a:r>
                      <a:endParaRPr sz="1800">
                        <a:solidFill>
                          <a:srgbClr val="FFFFFF"/>
                        </a:solidFill>
                      </a:endParaRPr>
                    </a:p>
                  </a:txBody>
                  <a:tcPr marL="91425" marR="91425" marT="91425" marB="91425"/>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1</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lnSpc>
                          <a:spcPct val="115000"/>
                        </a:lnSpc>
                        <a:spcBef>
                          <a:spcPts val="0"/>
                        </a:spcBef>
                        <a:spcAft>
                          <a:spcPts val="600"/>
                        </a:spcAft>
                        <a:buNone/>
                      </a:pPr>
                      <a:r>
                        <a:rPr lang="en-GB">
                          <a:solidFill>
                            <a:srgbClr val="FFFFFF"/>
                          </a:solidFill>
                          <a:latin typeface="Comfortaa Regular"/>
                          <a:ea typeface="Comfortaa Regular"/>
                          <a:cs typeface="Comfortaa Regular"/>
                          <a:sym typeface="Comfortaa Regular"/>
                        </a:rPr>
                        <a:t>2MP CMOS Ultra HD 1080P  8X Zoom , Night Vision wifi enabled</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1</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4000</a:t>
                      </a:r>
                      <a:endParaRPr>
                        <a:solidFill>
                          <a:srgbClr val="FFFFFF"/>
                        </a:solidFill>
                        <a:latin typeface="Comfortaa Regular"/>
                        <a:ea typeface="Comfortaa Regular"/>
                        <a:cs typeface="Comfortaa Regular"/>
                        <a:sym typeface="Comfortaa Regul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2</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lnSpc>
                          <a:spcPct val="110000"/>
                        </a:lnSpc>
                        <a:spcBef>
                          <a:spcPts val="0"/>
                        </a:spcBef>
                        <a:spcAft>
                          <a:spcPts val="1000"/>
                        </a:spcAft>
                        <a:buNone/>
                      </a:pPr>
                      <a:r>
                        <a:rPr lang="en-GB">
                          <a:solidFill>
                            <a:srgbClr val="FFFFFF"/>
                          </a:solidFill>
                          <a:latin typeface="Comfortaa Regular"/>
                          <a:ea typeface="Comfortaa Regular"/>
                          <a:cs typeface="Comfortaa Regular"/>
                          <a:sym typeface="Comfortaa Regular"/>
                        </a:rPr>
                        <a:t>Robonics 5V 2 CHANNEL SOLID STATE RELAY MODULE 240V 2A OUTPUT WITH RESISTIVE FUSE</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1</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353</a:t>
                      </a:r>
                      <a:endParaRPr>
                        <a:solidFill>
                          <a:srgbClr val="FFFFFF"/>
                        </a:solidFill>
                        <a:latin typeface="Comfortaa Regular"/>
                        <a:ea typeface="Comfortaa Regular"/>
                        <a:cs typeface="Comfortaa Regular"/>
                        <a:sym typeface="Comfortaa Regul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3</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Raspberry pi 4 , 4 gb Ram </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1</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4085</a:t>
                      </a:r>
                      <a:endParaRPr>
                        <a:solidFill>
                          <a:srgbClr val="FFFFFF"/>
                        </a:solidFill>
                        <a:latin typeface="Comfortaa Regular"/>
                        <a:ea typeface="Comfortaa Regular"/>
                        <a:cs typeface="Comfortaa Regular"/>
                        <a:sym typeface="Comfortaa Regul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4</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Bulb with socket cord </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1</a:t>
                      </a:r>
                      <a:endParaRPr>
                        <a:solidFill>
                          <a:srgbClr val="FFFFFF"/>
                        </a:solidFill>
                        <a:latin typeface="Comfortaa Regular"/>
                        <a:ea typeface="Comfortaa Regular"/>
                        <a:cs typeface="Comfortaa Regular"/>
                        <a:sym typeface="Comfortaa Regular"/>
                      </a:endParaRPr>
                    </a:p>
                  </a:txBody>
                  <a:tcPr marL="91425" marR="91425" marT="91425" marB="91425"/>
                </a:tc>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300</a:t>
                      </a:r>
                      <a:endParaRPr>
                        <a:solidFill>
                          <a:srgbClr val="FFFFFF"/>
                        </a:solidFill>
                        <a:latin typeface="Comfortaa Regular"/>
                        <a:ea typeface="Comfortaa Regular"/>
                        <a:cs typeface="Comfortaa Regular"/>
                        <a:sym typeface="Comfortaa Regular"/>
                      </a:endParaRPr>
                    </a:p>
                  </a:txBody>
                  <a:tcPr marL="91425" marR="91425" marT="91425" marB="91425"/>
                </a:tc>
                <a:extLst>
                  <a:ext uri="{0D108BD9-81ED-4DB2-BD59-A6C34878D82A}">
                    <a16:rowId xmlns:a16="http://schemas.microsoft.com/office/drawing/2014/main" val="10004"/>
                  </a:ext>
                </a:extLst>
              </a:tr>
              <a:tr h="381000">
                <a:tc gridSpan="3">
                  <a:txBody>
                    <a:bodyPr/>
                    <a:lstStyle/>
                    <a:p>
                      <a:pPr marL="0" lvl="0" indent="0" algn="r" rtl="0">
                        <a:spcBef>
                          <a:spcPts val="0"/>
                        </a:spcBef>
                        <a:spcAft>
                          <a:spcPts val="0"/>
                        </a:spcAft>
                        <a:buNone/>
                      </a:pPr>
                      <a:r>
                        <a:rPr lang="en-GB">
                          <a:solidFill>
                            <a:srgbClr val="FFFFFF"/>
                          </a:solidFill>
                          <a:latin typeface="Comfortaa Regular"/>
                          <a:ea typeface="Comfortaa Regular"/>
                          <a:cs typeface="Comfortaa Regular"/>
                          <a:sym typeface="Comfortaa Regular"/>
                        </a:rPr>
                        <a:t>TOTAL</a:t>
                      </a:r>
                      <a:endParaRPr>
                        <a:solidFill>
                          <a:srgbClr val="FFFFFF"/>
                        </a:solidFill>
                        <a:latin typeface="Comfortaa Regular"/>
                        <a:ea typeface="Comfortaa Regular"/>
                        <a:cs typeface="Comfortaa Regular"/>
                        <a:sym typeface="Comfortaa Regular"/>
                      </a:endParaRPr>
                    </a:p>
                  </a:txBody>
                  <a:tcPr marL="91425" marR="91425" marT="91425" marB="91425"/>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8738</a:t>
                      </a:r>
                      <a:endParaRPr>
                        <a:solidFill>
                          <a:srgbClr val="FFFFFF"/>
                        </a:solidFill>
                        <a:latin typeface="Comfortaa Regular"/>
                        <a:ea typeface="Comfortaa Regular"/>
                        <a:cs typeface="Comfortaa Regular"/>
                        <a:sym typeface="Comfortaa Regular"/>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0"/>
          <p:cNvSpPr txBox="1">
            <a:spLocks noGrp="1"/>
          </p:cNvSpPr>
          <p:nvPr>
            <p:ph type="title"/>
          </p:nvPr>
        </p:nvSpPr>
        <p:spPr>
          <a:xfrm>
            <a:off x="1297500" y="236825"/>
            <a:ext cx="2509500" cy="47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latin typeface="Comfortaa Regular"/>
                <a:ea typeface="Comfortaa Regular"/>
                <a:cs typeface="Comfortaa Regular"/>
                <a:sym typeface="Comfortaa Regular"/>
              </a:rPr>
              <a:t>Project timeline</a:t>
            </a:r>
            <a:endParaRPr>
              <a:latin typeface="Comfortaa Regular"/>
              <a:ea typeface="Comfortaa Regular"/>
              <a:cs typeface="Comfortaa Regular"/>
              <a:sym typeface="Comfortaa Regular"/>
            </a:endParaRPr>
          </a:p>
        </p:txBody>
      </p:sp>
      <p:sp>
        <p:nvSpPr>
          <p:cNvPr id="356" name="Google Shape;356;p30"/>
          <p:cNvSpPr txBox="1"/>
          <p:nvPr/>
        </p:nvSpPr>
        <p:spPr>
          <a:xfrm>
            <a:off x="1297500" y="1091050"/>
            <a:ext cx="1288200" cy="35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1700" b="1">
                <a:solidFill>
                  <a:srgbClr val="FFFFFF"/>
                </a:solidFill>
                <a:latin typeface="Roboto"/>
                <a:ea typeface="Roboto"/>
                <a:cs typeface="Roboto"/>
                <a:sym typeface="Roboto"/>
              </a:rPr>
              <a:t>Week 1</a:t>
            </a:r>
            <a:endParaRPr sz="1700" b="1">
              <a:solidFill>
                <a:srgbClr val="FFFFFF"/>
              </a:solidFill>
              <a:latin typeface="Roboto"/>
              <a:ea typeface="Roboto"/>
              <a:cs typeface="Roboto"/>
              <a:sym typeface="Roboto"/>
            </a:endParaRPr>
          </a:p>
        </p:txBody>
      </p:sp>
      <p:sp>
        <p:nvSpPr>
          <p:cNvPr id="357" name="Google Shape;357;p30"/>
          <p:cNvSpPr txBox="1"/>
          <p:nvPr/>
        </p:nvSpPr>
        <p:spPr>
          <a:xfrm>
            <a:off x="1569564" y="2872625"/>
            <a:ext cx="1569300" cy="47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FFFFFF"/>
                </a:solidFill>
                <a:latin typeface="Comfortaa"/>
                <a:ea typeface="Comfortaa"/>
                <a:cs typeface="Comfortaa"/>
                <a:sym typeface="Comfortaa"/>
              </a:rPr>
              <a:t>Software Designing </a:t>
            </a:r>
            <a:endParaRPr b="1">
              <a:solidFill>
                <a:srgbClr val="FFFFFF"/>
              </a:solidFill>
              <a:latin typeface="Comfortaa"/>
              <a:ea typeface="Comfortaa"/>
              <a:cs typeface="Comfortaa"/>
              <a:sym typeface="Comfortaa"/>
            </a:endParaRPr>
          </a:p>
          <a:p>
            <a:pPr marL="0" lvl="0" indent="0" algn="l" rtl="0">
              <a:spcBef>
                <a:spcPts val="1600"/>
              </a:spcBef>
              <a:spcAft>
                <a:spcPts val="0"/>
              </a:spcAft>
              <a:buNone/>
            </a:pPr>
            <a:endParaRPr b="1">
              <a:solidFill>
                <a:srgbClr val="FFFFFF"/>
              </a:solidFill>
              <a:latin typeface="Comfortaa"/>
              <a:ea typeface="Comfortaa"/>
              <a:cs typeface="Comfortaa"/>
              <a:sym typeface="Comfortaa"/>
            </a:endParaRPr>
          </a:p>
          <a:p>
            <a:pPr marL="0" lvl="0" indent="0" algn="l" rtl="0">
              <a:spcBef>
                <a:spcPts val="1600"/>
              </a:spcBef>
              <a:spcAft>
                <a:spcPts val="1600"/>
              </a:spcAft>
              <a:buNone/>
            </a:pPr>
            <a:endParaRPr b="1">
              <a:solidFill>
                <a:srgbClr val="FFFFFF"/>
              </a:solidFill>
              <a:latin typeface="Comfortaa"/>
              <a:ea typeface="Comfortaa"/>
              <a:cs typeface="Comfortaa"/>
              <a:sym typeface="Comfortaa"/>
            </a:endParaRPr>
          </a:p>
        </p:txBody>
      </p:sp>
      <p:sp>
        <p:nvSpPr>
          <p:cNvPr id="358" name="Google Shape;358;p30"/>
          <p:cNvSpPr txBox="1"/>
          <p:nvPr/>
        </p:nvSpPr>
        <p:spPr>
          <a:xfrm>
            <a:off x="3102450" y="2814875"/>
            <a:ext cx="1672200" cy="64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Software Implementation and checking </a:t>
            </a:r>
            <a:endParaRPr>
              <a:solidFill>
                <a:srgbClr val="FFFFFF"/>
              </a:solidFill>
              <a:latin typeface="Comfortaa Regular"/>
              <a:ea typeface="Comfortaa Regular"/>
              <a:cs typeface="Comfortaa Regular"/>
              <a:sym typeface="Comfortaa Regular"/>
            </a:endParaRPr>
          </a:p>
          <a:p>
            <a:pPr marL="0" lvl="0" indent="0" algn="l" rtl="0">
              <a:spcBef>
                <a:spcPts val="1600"/>
              </a:spcBef>
              <a:spcAft>
                <a:spcPts val="0"/>
              </a:spcAft>
              <a:buNone/>
            </a:pPr>
            <a:endParaRPr>
              <a:solidFill>
                <a:srgbClr val="FFFFFF"/>
              </a:solidFill>
              <a:latin typeface="Comfortaa Regular"/>
              <a:ea typeface="Comfortaa Regular"/>
              <a:cs typeface="Comfortaa Regular"/>
              <a:sym typeface="Comfortaa Regular"/>
            </a:endParaRPr>
          </a:p>
          <a:p>
            <a:pPr marL="0" lvl="0" indent="0" algn="l" rtl="0">
              <a:spcBef>
                <a:spcPts val="1600"/>
              </a:spcBef>
              <a:spcAft>
                <a:spcPts val="1600"/>
              </a:spcAft>
              <a:buNone/>
            </a:pPr>
            <a:endParaRPr>
              <a:solidFill>
                <a:srgbClr val="FFFFFF"/>
              </a:solidFill>
              <a:latin typeface="Comfortaa Regular"/>
              <a:ea typeface="Comfortaa Regular"/>
              <a:cs typeface="Comfortaa Regular"/>
              <a:sym typeface="Comfortaa Regular"/>
            </a:endParaRPr>
          </a:p>
        </p:txBody>
      </p:sp>
      <p:sp>
        <p:nvSpPr>
          <p:cNvPr id="359" name="Google Shape;359;p30"/>
          <p:cNvSpPr txBox="1"/>
          <p:nvPr/>
        </p:nvSpPr>
        <p:spPr>
          <a:xfrm>
            <a:off x="4935262" y="2814873"/>
            <a:ext cx="1761900" cy="73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Hardware Designing and Implementation </a:t>
            </a:r>
            <a:endParaRPr>
              <a:solidFill>
                <a:srgbClr val="FFFFFF"/>
              </a:solidFill>
              <a:latin typeface="Comfortaa Regular"/>
              <a:ea typeface="Comfortaa Regular"/>
              <a:cs typeface="Comfortaa Regular"/>
              <a:sym typeface="Comfortaa Regular"/>
            </a:endParaRPr>
          </a:p>
          <a:p>
            <a:pPr marL="0" lvl="0" indent="0" algn="l" rtl="0">
              <a:spcBef>
                <a:spcPts val="1600"/>
              </a:spcBef>
              <a:spcAft>
                <a:spcPts val="0"/>
              </a:spcAft>
              <a:buNone/>
            </a:pPr>
            <a:endParaRPr>
              <a:solidFill>
                <a:srgbClr val="FFFFFF"/>
              </a:solidFill>
              <a:latin typeface="Comfortaa Regular"/>
              <a:ea typeface="Comfortaa Regular"/>
              <a:cs typeface="Comfortaa Regular"/>
              <a:sym typeface="Comfortaa Regular"/>
            </a:endParaRPr>
          </a:p>
          <a:p>
            <a:pPr marL="0" lvl="0" indent="0" algn="l" rtl="0">
              <a:spcBef>
                <a:spcPts val="1600"/>
              </a:spcBef>
              <a:spcAft>
                <a:spcPts val="1600"/>
              </a:spcAft>
              <a:buNone/>
            </a:pPr>
            <a:endParaRPr>
              <a:solidFill>
                <a:srgbClr val="FFFFFF"/>
              </a:solidFill>
              <a:latin typeface="Comfortaa Regular"/>
              <a:ea typeface="Comfortaa Regular"/>
              <a:cs typeface="Comfortaa Regular"/>
              <a:sym typeface="Comfortaa Regular"/>
            </a:endParaRPr>
          </a:p>
        </p:txBody>
      </p:sp>
      <p:sp>
        <p:nvSpPr>
          <p:cNvPr id="360" name="Google Shape;360;p30"/>
          <p:cNvSpPr txBox="1"/>
          <p:nvPr/>
        </p:nvSpPr>
        <p:spPr>
          <a:xfrm>
            <a:off x="6857873" y="2872625"/>
            <a:ext cx="2000100" cy="73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1"/>
                </a:solidFill>
                <a:latin typeface="Comfortaa Regular"/>
                <a:ea typeface="Comfortaa Regular"/>
                <a:cs typeface="Comfortaa Regular"/>
                <a:sym typeface="Comfortaa Regular"/>
              </a:rPr>
              <a:t>Reviewing of the model , Sorting out the error and Final Implementation</a:t>
            </a:r>
            <a:endParaRPr>
              <a:solidFill>
                <a:schemeClr val="lt1"/>
              </a:solidFill>
              <a:latin typeface="Comfortaa Regular"/>
              <a:ea typeface="Comfortaa Regular"/>
              <a:cs typeface="Comfortaa Regular"/>
              <a:sym typeface="Comfortaa Regular"/>
            </a:endParaRPr>
          </a:p>
          <a:p>
            <a:pPr marL="0" lvl="0" indent="0" algn="l" rtl="0">
              <a:spcBef>
                <a:spcPts val="1600"/>
              </a:spcBef>
              <a:spcAft>
                <a:spcPts val="0"/>
              </a:spcAft>
              <a:buNone/>
            </a:pPr>
            <a:endParaRPr>
              <a:solidFill>
                <a:schemeClr val="lt1"/>
              </a:solidFill>
              <a:latin typeface="Comfortaa Regular"/>
              <a:ea typeface="Comfortaa Regular"/>
              <a:cs typeface="Comfortaa Regular"/>
              <a:sym typeface="Comfortaa Regular"/>
            </a:endParaRPr>
          </a:p>
          <a:p>
            <a:pPr marL="0" lvl="0" indent="0" algn="l" rtl="0">
              <a:spcBef>
                <a:spcPts val="1600"/>
              </a:spcBef>
              <a:spcAft>
                <a:spcPts val="1600"/>
              </a:spcAft>
              <a:buNone/>
            </a:pPr>
            <a:endParaRPr>
              <a:solidFill>
                <a:schemeClr val="lt1"/>
              </a:solidFill>
              <a:latin typeface="Comfortaa Regular"/>
              <a:ea typeface="Comfortaa Regular"/>
              <a:cs typeface="Comfortaa Regular"/>
              <a:sym typeface="Comfortaa Regular"/>
            </a:endParaRPr>
          </a:p>
        </p:txBody>
      </p:sp>
      <p:cxnSp>
        <p:nvCxnSpPr>
          <p:cNvPr id="361" name="Google Shape;361;p30"/>
          <p:cNvCxnSpPr/>
          <p:nvPr/>
        </p:nvCxnSpPr>
        <p:spPr>
          <a:xfrm>
            <a:off x="2382577" y="1379284"/>
            <a:ext cx="990600" cy="1082100"/>
          </a:xfrm>
          <a:prstGeom prst="straightConnector1">
            <a:avLst/>
          </a:prstGeom>
          <a:noFill/>
          <a:ln w="9525" cap="flat" cmpd="sng">
            <a:solidFill>
              <a:srgbClr val="FFFFFF"/>
            </a:solidFill>
            <a:prstDash val="solid"/>
            <a:round/>
            <a:headEnd type="none" w="med" len="med"/>
            <a:tailEnd type="none" w="med" len="med"/>
          </a:ln>
        </p:spPr>
      </p:cxnSp>
      <p:sp>
        <p:nvSpPr>
          <p:cNvPr id="362" name="Google Shape;362;p30"/>
          <p:cNvSpPr/>
          <p:nvPr/>
        </p:nvSpPr>
        <p:spPr>
          <a:xfrm flipH="1">
            <a:off x="1555392" y="2263089"/>
            <a:ext cx="1837200" cy="2100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63" name="Google Shape;363;p30"/>
          <p:cNvSpPr/>
          <p:nvPr/>
        </p:nvSpPr>
        <p:spPr>
          <a:xfrm>
            <a:off x="1554694" y="2495241"/>
            <a:ext cx="1837200" cy="2100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364" name="Google Shape;364;p30"/>
          <p:cNvCxnSpPr/>
          <p:nvPr/>
        </p:nvCxnSpPr>
        <p:spPr>
          <a:xfrm>
            <a:off x="4078271" y="1379284"/>
            <a:ext cx="990600" cy="1082100"/>
          </a:xfrm>
          <a:prstGeom prst="straightConnector1">
            <a:avLst/>
          </a:prstGeom>
          <a:noFill/>
          <a:ln w="9525" cap="flat" cmpd="sng">
            <a:solidFill>
              <a:srgbClr val="FFFFFF"/>
            </a:solidFill>
            <a:prstDash val="solid"/>
            <a:round/>
            <a:headEnd type="none" w="med" len="med"/>
            <a:tailEnd type="none" w="med" len="med"/>
          </a:ln>
        </p:spPr>
      </p:cxnSp>
      <p:sp>
        <p:nvSpPr>
          <p:cNvPr id="365" name="Google Shape;365;p30"/>
          <p:cNvSpPr/>
          <p:nvPr/>
        </p:nvSpPr>
        <p:spPr>
          <a:xfrm flipH="1">
            <a:off x="3251085" y="2263089"/>
            <a:ext cx="1837200" cy="2100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366" name="Google Shape;366;p30"/>
          <p:cNvSpPr/>
          <p:nvPr/>
        </p:nvSpPr>
        <p:spPr>
          <a:xfrm>
            <a:off x="3250388" y="2495241"/>
            <a:ext cx="1837200" cy="2100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367" name="Google Shape;367;p30"/>
          <p:cNvCxnSpPr/>
          <p:nvPr/>
        </p:nvCxnSpPr>
        <p:spPr>
          <a:xfrm>
            <a:off x="5778283" y="1378059"/>
            <a:ext cx="990600" cy="1082100"/>
          </a:xfrm>
          <a:prstGeom prst="straightConnector1">
            <a:avLst/>
          </a:prstGeom>
          <a:noFill/>
          <a:ln w="9525" cap="flat" cmpd="sng">
            <a:solidFill>
              <a:schemeClr val="accent3"/>
            </a:solidFill>
            <a:prstDash val="solid"/>
            <a:round/>
            <a:headEnd type="none" w="med" len="med"/>
            <a:tailEnd type="none" w="med" len="med"/>
          </a:ln>
        </p:spPr>
      </p:cxnSp>
      <p:sp>
        <p:nvSpPr>
          <p:cNvPr id="368" name="Google Shape;368;p30"/>
          <p:cNvSpPr/>
          <p:nvPr/>
        </p:nvSpPr>
        <p:spPr>
          <a:xfrm flipH="1">
            <a:off x="4982870" y="2266014"/>
            <a:ext cx="1837200" cy="2100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69" name="Google Shape;369;p30"/>
          <p:cNvSpPr/>
          <p:nvPr/>
        </p:nvSpPr>
        <p:spPr>
          <a:xfrm>
            <a:off x="4982907" y="2492823"/>
            <a:ext cx="1837200" cy="2100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70" name="Google Shape;370;p30"/>
          <p:cNvSpPr/>
          <p:nvPr/>
        </p:nvSpPr>
        <p:spPr>
          <a:xfrm flipH="1">
            <a:off x="6625731" y="2266014"/>
            <a:ext cx="1837200" cy="2100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71" name="Google Shape;371;p30"/>
          <p:cNvSpPr/>
          <p:nvPr/>
        </p:nvSpPr>
        <p:spPr>
          <a:xfrm>
            <a:off x="6635071" y="2492816"/>
            <a:ext cx="1837200" cy="2100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72" name="Google Shape;372;p30"/>
          <p:cNvSpPr txBox="1"/>
          <p:nvPr/>
        </p:nvSpPr>
        <p:spPr>
          <a:xfrm>
            <a:off x="3009689" y="993500"/>
            <a:ext cx="1672200" cy="35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1700" b="1">
                <a:solidFill>
                  <a:srgbClr val="FFFFFF"/>
                </a:solidFill>
                <a:latin typeface="Roboto"/>
                <a:ea typeface="Roboto"/>
                <a:cs typeface="Roboto"/>
                <a:sym typeface="Roboto"/>
              </a:rPr>
              <a:t>Week 2 </a:t>
            </a:r>
            <a:endParaRPr sz="1700" b="1">
              <a:solidFill>
                <a:srgbClr val="FFFFFF"/>
              </a:solidFill>
              <a:latin typeface="Roboto"/>
              <a:ea typeface="Roboto"/>
              <a:cs typeface="Roboto"/>
              <a:sym typeface="Roboto"/>
            </a:endParaRPr>
          </a:p>
        </p:txBody>
      </p:sp>
      <p:sp>
        <p:nvSpPr>
          <p:cNvPr id="373" name="Google Shape;373;p30"/>
          <p:cNvSpPr txBox="1"/>
          <p:nvPr/>
        </p:nvSpPr>
        <p:spPr>
          <a:xfrm>
            <a:off x="4577787" y="993500"/>
            <a:ext cx="1672200" cy="35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1700" b="1">
                <a:solidFill>
                  <a:srgbClr val="FFFFFF"/>
                </a:solidFill>
                <a:latin typeface="Roboto"/>
                <a:ea typeface="Roboto"/>
                <a:cs typeface="Roboto"/>
                <a:sym typeface="Roboto"/>
              </a:rPr>
              <a:t>Week 3 -4 </a:t>
            </a:r>
            <a:endParaRPr sz="1700" b="1">
              <a:solidFill>
                <a:srgbClr val="FFFFFF"/>
              </a:solidFill>
              <a:latin typeface="Roboto"/>
              <a:ea typeface="Roboto"/>
              <a:cs typeface="Roboto"/>
              <a:sym typeface="Roboto"/>
            </a:endParaRPr>
          </a:p>
        </p:txBody>
      </p:sp>
      <p:cxnSp>
        <p:nvCxnSpPr>
          <p:cNvPr id="374" name="Google Shape;374;p30"/>
          <p:cNvCxnSpPr/>
          <p:nvPr/>
        </p:nvCxnSpPr>
        <p:spPr>
          <a:xfrm>
            <a:off x="7458921" y="1433534"/>
            <a:ext cx="990600" cy="1082100"/>
          </a:xfrm>
          <a:prstGeom prst="straightConnector1">
            <a:avLst/>
          </a:prstGeom>
          <a:noFill/>
          <a:ln w="9525" cap="flat" cmpd="sng">
            <a:solidFill>
              <a:schemeClr val="accent3"/>
            </a:solidFill>
            <a:prstDash val="solid"/>
            <a:round/>
            <a:headEnd type="none" w="med" len="med"/>
            <a:tailEnd type="none" w="med" len="med"/>
          </a:ln>
        </p:spPr>
      </p:cxnSp>
      <p:sp>
        <p:nvSpPr>
          <p:cNvPr id="375" name="Google Shape;375;p30"/>
          <p:cNvSpPr txBox="1"/>
          <p:nvPr/>
        </p:nvSpPr>
        <p:spPr>
          <a:xfrm>
            <a:off x="6708209" y="993475"/>
            <a:ext cx="1672200" cy="35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1700" b="1">
                <a:solidFill>
                  <a:srgbClr val="FFFFFF"/>
                </a:solidFill>
                <a:latin typeface="Roboto"/>
                <a:ea typeface="Roboto"/>
                <a:cs typeface="Roboto"/>
                <a:sym typeface="Roboto"/>
              </a:rPr>
              <a:t>Week 5</a:t>
            </a:r>
            <a:endParaRPr sz="1700" b="1">
              <a:solidFill>
                <a:srgbClr val="FFFFFF"/>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1"/>
          <p:cNvSpPr txBox="1">
            <a:spLocks noGrp="1"/>
          </p:cNvSpPr>
          <p:nvPr>
            <p:ph type="title"/>
          </p:nvPr>
        </p:nvSpPr>
        <p:spPr>
          <a:xfrm>
            <a:off x="1081300" y="132050"/>
            <a:ext cx="56742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460" b="1">
                <a:latin typeface="Comfortaa"/>
                <a:ea typeface="Comfortaa"/>
                <a:cs typeface="Comfortaa"/>
                <a:sym typeface="Comfortaa"/>
              </a:rPr>
              <a:t>Conclusion</a:t>
            </a:r>
            <a:endParaRPr sz="2460" b="1">
              <a:latin typeface="Comfortaa"/>
              <a:ea typeface="Comfortaa"/>
              <a:cs typeface="Comfortaa"/>
              <a:sym typeface="Comfortaa"/>
            </a:endParaRPr>
          </a:p>
        </p:txBody>
      </p:sp>
      <p:sp>
        <p:nvSpPr>
          <p:cNvPr id="381" name="Google Shape;381;p31"/>
          <p:cNvSpPr txBox="1">
            <a:spLocks noGrp="1"/>
          </p:cNvSpPr>
          <p:nvPr>
            <p:ph type="body" idx="1"/>
          </p:nvPr>
        </p:nvSpPr>
        <p:spPr>
          <a:xfrm>
            <a:off x="660125" y="974650"/>
            <a:ext cx="8013300" cy="1436700"/>
          </a:xfrm>
          <a:prstGeom prst="rect">
            <a:avLst/>
          </a:prstGeom>
        </p:spPr>
        <p:txBody>
          <a:bodyPr spcFirstLastPara="1" wrap="square" lIns="91425" tIns="91425" rIns="91425" bIns="91425" anchor="t" anchorCtr="0">
            <a:noAutofit/>
          </a:bodyPr>
          <a:lstStyle/>
          <a:p>
            <a:pPr marL="0" lvl="0" indent="457200" algn="just" rtl="0">
              <a:lnSpc>
                <a:spcPct val="150000"/>
              </a:lnSpc>
              <a:spcBef>
                <a:spcPts val="0"/>
              </a:spcBef>
              <a:spcAft>
                <a:spcPts val="1200"/>
              </a:spcAft>
              <a:buSzPts val="523"/>
              <a:buNone/>
            </a:pPr>
            <a:r>
              <a:rPr lang="en-GB" sz="1507" b="1">
                <a:latin typeface="Comfortaa"/>
                <a:ea typeface="Comfortaa"/>
                <a:cs typeface="Comfortaa"/>
                <a:sym typeface="Comfortaa"/>
              </a:rPr>
              <a:t>In this fast pace World, Electricity demand is increasing exponentially. On Forecasting the future demand, we need more resources to run the world. Hence it is necessary to Save Electricity to large extent. We hope that our product E-Conserve may contribute to this vision.</a:t>
            </a:r>
            <a:endParaRPr sz="1507" b="1">
              <a:latin typeface="Comfortaa"/>
              <a:ea typeface="Comfortaa"/>
              <a:cs typeface="Comfortaa"/>
              <a:sym typeface="Comfortaa"/>
            </a:endParaRPr>
          </a:p>
        </p:txBody>
      </p:sp>
      <p:pic>
        <p:nvPicPr>
          <p:cNvPr id="382" name="Google Shape;382;p31"/>
          <p:cNvPicPr preferRelativeResize="0"/>
          <p:nvPr/>
        </p:nvPicPr>
        <p:blipFill>
          <a:blip r:embed="rId3">
            <a:alphaModFix/>
          </a:blip>
          <a:stretch>
            <a:fillRect/>
          </a:stretch>
        </p:blipFill>
        <p:spPr>
          <a:xfrm>
            <a:off x="2126112" y="2457125"/>
            <a:ext cx="4989624" cy="24894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32"/>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Thank you!</a:t>
            </a:r>
            <a:endParaRPr/>
          </a:p>
        </p:txBody>
      </p:sp>
      <p:grpSp>
        <p:nvGrpSpPr>
          <p:cNvPr id="388" name="Google Shape;388;p32"/>
          <p:cNvGrpSpPr/>
          <p:nvPr/>
        </p:nvGrpSpPr>
        <p:grpSpPr>
          <a:xfrm>
            <a:off x="4066820" y="1553491"/>
            <a:ext cx="3159984" cy="2439109"/>
            <a:chOff x="3553042" y="1657806"/>
            <a:chExt cx="3461100" cy="2671532"/>
          </a:xfrm>
        </p:grpSpPr>
        <p:sp>
          <p:nvSpPr>
            <p:cNvPr id="389" name="Google Shape;389;p32"/>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97" name="Google Shape;397;p32"/>
          <p:cNvPicPr preferRelativeResize="0"/>
          <p:nvPr/>
        </p:nvPicPr>
        <p:blipFill>
          <a:blip r:embed="rId3">
            <a:alphaModFix/>
          </a:blip>
          <a:stretch>
            <a:fillRect/>
          </a:stretch>
        </p:blipFill>
        <p:spPr>
          <a:xfrm>
            <a:off x="4066825" y="1553500"/>
            <a:ext cx="3159973" cy="186467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8"/>
          <p:cNvSpPr txBox="1">
            <a:spLocks noGrp="1"/>
          </p:cNvSpPr>
          <p:nvPr>
            <p:ph type="title"/>
          </p:nvPr>
        </p:nvSpPr>
        <p:spPr>
          <a:xfrm>
            <a:off x="966925" y="352500"/>
            <a:ext cx="7038900" cy="487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TOC</a:t>
            </a:r>
            <a:endParaRPr/>
          </a:p>
        </p:txBody>
      </p:sp>
      <p:sp>
        <p:nvSpPr>
          <p:cNvPr id="202" name="Google Shape;202;p18"/>
          <p:cNvSpPr txBox="1"/>
          <p:nvPr/>
        </p:nvSpPr>
        <p:spPr>
          <a:xfrm>
            <a:off x="1408251" y="10841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Comfortaa Regular"/>
                <a:ea typeface="Comfortaa Regular"/>
                <a:cs typeface="Comfortaa Regular"/>
                <a:sym typeface="Comfortaa Regular"/>
                <a:hlinkClick r:id="rId3" action="ppaction://hlinksldjump">
                  <a:extLst>
                    <a:ext uri="{A12FA001-AC4F-418D-AE19-62706E023703}">
                      <ahyp:hlinkClr xmlns:ahyp="http://schemas.microsoft.com/office/drawing/2018/hyperlinkcolor" val="tx"/>
                    </a:ext>
                  </a:extLst>
                </a:hlinkClick>
              </a:rPr>
              <a:t>Overview</a:t>
            </a:r>
            <a:endParaRPr sz="1800">
              <a:solidFill>
                <a:srgbClr val="CACACA"/>
              </a:solidFill>
              <a:latin typeface="Comfortaa Regular"/>
              <a:ea typeface="Comfortaa Regular"/>
              <a:cs typeface="Comfortaa Regular"/>
              <a:sym typeface="Comfortaa Regular"/>
            </a:endParaRPr>
          </a:p>
          <a:p>
            <a:pPr marL="0" lvl="0" indent="0" algn="l" rtl="0">
              <a:spcBef>
                <a:spcPts val="0"/>
              </a:spcBef>
              <a:spcAft>
                <a:spcPts val="0"/>
              </a:spcAft>
              <a:buNone/>
            </a:pPr>
            <a:endParaRPr sz="1800">
              <a:solidFill>
                <a:srgbClr val="CACACA"/>
              </a:solidFill>
              <a:latin typeface="Comfortaa Regular"/>
              <a:ea typeface="Comfortaa Regular"/>
              <a:cs typeface="Comfortaa Regular"/>
              <a:sym typeface="Comfortaa Regular"/>
            </a:endParaRPr>
          </a:p>
        </p:txBody>
      </p:sp>
      <p:sp>
        <p:nvSpPr>
          <p:cNvPr id="203" name="Google Shape;203;p18"/>
          <p:cNvSpPr txBox="1"/>
          <p:nvPr/>
        </p:nvSpPr>
        <p:spPr>
          <a:xfrm>
            <a:off x="1408251" y="1331988"/>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Problem Statement</a:t>
            </a:r>
            <a:endParaRPr>
              <a:solidFill>
                <a:srgbClr val="FFFFFF"/>
              </a:solidFill>
              <a:latin typeface="Comfortaa Regular"/>
              <a:ea typeface="Comfortaa Regular"/>
              <a:cs typeface="Comfortaa Regular"/>
              <a:sym typeface="Comfortaa Regular"/>
            </a:endParaRPr>
          </a:p>
        </p:txBody>
      </p:sp>
      <p:sp>
        <p:nvSpPr>
          <p:cNvPr id="204" name="Google Shape;204;p18"/>
          <p:cNvSpPr txBox="1"/>
          <p:nvPr/>
        </p:nvSpPr>
        <p:spPr>
          <a:xfrm>
            <a:off x="1408251" y="1657501"/>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Comfortaa Regular"/>
                <a:ea typeface="Comfortaa Regular"/>
                <a:cs typeface="Comfortaa Regular"/>
                <a:sym typeface="Comfortaa Regular"/>
                <a:hlinkClick r:id="" action="ppaction://noaction">
                  <a:extLst>
                    <a:ext uri="{A12FA001-AC4F-418D-AE19-62706E023703}">
                      <ahyp:hlinkClr xmlns:ahyp="http://schemas.microsoft.com/office/drawing/2018/hyperlinkcolor" val="tx"/>
                    </a:ext>
                  </a:extLst>
                </a:hlinkClick>
              </a:rPr>
              <a:t>Project objective</a:t>
            </a:r>
            <a:endParaRPr>
              <a:solidFill>
                <a:srgbClr val="CACACA"/>
              </a:solidFill>
              <a:latin typeface="Comfortaa Regular"/>
              <a:ea typeface="Comfortaa Regular"/>
              <a:cs typeface="Comfortaa Regular"/>
              <a:sym typeface="Comfortaa Regular"/>
            </a:endParaRPr>
          </a:p>
        </p:txBody>
      </p:sp>
      <p:sp>
        <p:nvSpPr>
          <p:cNvPr id="205" name="Google Shape;205;p18"/>
          <p:cNvSpPr txBox="1"/>
          <p:nvPr/>
        </p:nvSpPr>
        <p:spPr>
          <a:xfrm>
            <a:off x="1408251" y="2328939"/>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Comfortaa Regular"/>
                <a:ea typeface="Comfortaa Regular"/>
                <a:cs typeface="Comfortaa Regular"/>
                <a:sym typeface="Comfortaa Regular"/>
                <a:hlinkClick r:id="rId4" action="ppaction://hlinksldjump">
                  <a:extLst>
                    <a:ext uri="{A12FA001-AC4F-418D-AE19-62706E023703}">
                      <ahyp:hlinkClr xmlns:ahyp="http://schemas.microsoft.com/office/drawing/2018/hyperlinkcolor" val="tx"/>
                    </a:ext>
                  </a:extLst>
                </a:hlinkClick>
              </a:rPr>
              <a:t>Target audience</a:t>
            </a:r>
            <a:endParaRPr sz="1800">
              <a:solidFill>
                <a:srgbClr val="CACACA"/>
              </a:solidFill>
              <a:latin typeface="Comfortaa Regular"/>
              <a:ea typeface="Comfortaa Regular"/>
              <a:cs typeface="Comfortaa Regular"/>
              <a:sym typeface="Comfortaa Regular"/>
            </a:endParaRPr>
          </a:p>
        </p:txBody>
      </p:sp>
      <p:sp>
        <p:nvSpPr>
          <p:cNvPr id="206" name="Google Shape;206;p18"/>
          <p:cNvSpPr txBox="1"/>
          <p:nvPr/>
        </p:nvSpPr>
        <p:spPr>
          <a:xfrm>
            <a:off x="1408250" y="3075225"/>
            <a:ext cx="3274500" cy="1935600"/>
          </a:xfrm>
          <a:prstGeom prst="rect">
            <a:avLst/>
          </a:prstGeom>
          <a:noFill/>
          <a:ln>
            <a:noFill/>
          </a:ln>
        </p:spPr>
        <p:txBody>
          <a:bodyPr spcFirstLastPara="1" wrap="square" lIns="91425" tIns="91425" rIns="91425" bIns="91425" anchor="ctr" anchorCtr="0">
            <a:noAutofit/>
          </a:bodyPr>
          <a:lstStyle/>
          <a:p>
            <a:pPr marL="0" lvl="0" indent="0" algn="l" rtl="0">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Solution Proposal</a:t>
            </a:r>
            <a:endParaRPr>
              <a:solidFill>
                <a:srgbClr val="FFFFFF"/>
              </a:solidFill>
              <a:latin typeface="Comfortaa Regular"/>
              <a:ea typeface="Comfortaa Regular"/>
              <a:cs typeface="Comfortaa Regular"/>
              <a:sym typeface="Comfortaa Regular"/>
            </a:endParaRPr>
          </a:p>
          <a:p>
            <a:pPr marL="0" lvl="0" indent="0" algn="l" rtl="0">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Block Diagram </a:t>
            </a:r>
            <a:endParaRPr>
              <a:solidFill>
                <a:srgbClr val="FFFFFF"/>
              </a:solidFill>
              <a:latin typeface="Comfortaa Regular"/>
              <a:ea typeface="Comfortaa Regular"/>
              <a:cs typeface="Comfortaa Regular"/>
              <a:sym typeface="Comfortaa Regular"/>
            </a:endParaRPr>
          </a:p>
          <a:p>
            <a:pPr marL="0" lvl="0" indent="0" algn="l" rtl="0">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Implementation</a:t>
            </a:r>
            <a:endParaRPr>
              <a:solidFill>
                <a:srgbClr val="FFFFFF"/>
              </a:solidFill>
              <a:latin typeface="Comfortaa Regular"/>
              <a:ea typeface="Comfortaa Regular"/>
              <a:cs typeface="Comfortaa Regular"/>
              <a:sym typeface="Comfortaa Regular"/>
            </a:endParaRPr>
          </a:p>
          <a:p>
            <a:pPr marL="0" lvl="0" indent="0" algn="l" rtl="0">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Camera Specification </a:t>
            </a:r>
            <a:endParaRPr>
              <a:solidFill>
                <a:srgbClr val="FFFFFF"/>
              </a:solidFill>
              <a:latin typeface="Comfortaa Regular"/>
              <a:ea typeface="Comfortaa Regular"/>
              <a:cs typeface="Comfortaa Regular"/>
              <a:sym typeface="Comfortaa Regular"/>
            </a:endParaRPr>
          </a:p>
          <a:p>
            <a:pPr marL="0" lvl="0" indent="0" algn="l" rtl="0">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Budget </a:t>
            </a:r>
            <a:endParaRPr>
              <a:solidFill>
                <a:srgbClr val="FFFFFF"/>
              </a:solidFill>
              <a:latin typeface="Comfortaa Regular"/>
              <a:ea typeface="Comfortaa Regular"/>
              <a:cs typeface="Comfortaa Regular"/>
              <a:sym typeface="Comfortaa Regular"/>
            </a:endParaRPr>
          </a:p>
          <a:p>
            <a:pPr marL="0" lvl="0" indent="0" algn="l" rtl="0">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Progress </a:t>
            </a:r>
            <a:endParaRPr>
              <a:solidFill>
                <a:srgbClr val="FFFFFF"/>
              </a:solidFill>
              <a:latin typeface="Comfortaa Regular"/>
              <a:ea typeface="Comfortaa Regular"/>
              <a:cs typeface="Comfortaa Regular"/>
              <a:sym typeface="Comfortaa Regular"/>
            </a:endParaRPr>
          </a:p>
          <a:p>
            <a:pPr marL="0" lvl="0" indent="0" algn="l" rtl="0">
              <a:lnSpc>
                <a:spcPct val="140000"/>
              </a:lnSpc>
              <a:spcBef>
                <a:spcPts val="0"/>
              </a:spcBef>
              <a:spcAft>
                <a:spcPts val="0"/>
              </a:spcAft>
              <a:buNone/>
            </a:pPr>
            <a:r>
              <a:rPr lang="en-GB">
                <a:solidFill>
                  <a:srgbClr val="FFFFFF"/>
                </a:solidFill>
                <a:latin typeface="Comfortaa Regular"/>
                <a:ea typeface="Comfortaa Regular"/>
                <a:cs typeface="Comfortaa Regular"/>
                <a:sym typeface="Comfortaa Regular"/>
              </a:rPr>
              <a:t>Project Timeline </a:t>
            </a:r>
            <a:endParaRPr>
              <a:solidFill>
                <a:srgbClr val="FFFFFF"/>
              </a:solidFill>
              <a:latin typeface="Comfortaa Regular"/>
              <a:ea typeface="Comfortaa Regular"/>
              <a:cs typeface="Comfortaa Regular"/>
              <a:sym typeface="Comfortaa Regular"/>
            </a:endParaRPr>
          </a:p>
          <a:p>
            <a:pPr marL="0" lvl="0" indent="0" algn="l" rtl="0">
              <a:lnSpc>
                <a:spcPct val="140000"/>
              </a:lnSpc>
              <a:spcBef>
                <a:spcPts val="0"/>
              </a:spcBef>
              <a:spcAft>
                <a:spcPts val="0"/>
              </a:spcAft>
              <a:buNone/>
            </a:pPr>
            <a:r>
              <a:rPr lang="en-GB">
                <a:solidFill>
                  <a:srgbClr val="CACACA"/>
                </a:solidFill>
                <a:latin typeface="Comfortaa Regular"/>
                <a:ea typeface="Comfortaa Regular"/>
                <a:cs typeface="Comfortaa Regular"/>
                <a:sym typeface="Comfortaa Regular"/>
              </a:rPr>
              <a:t> </a:t>
            </a:r>
            <a:endParaRPr>
              <a:solidFill>
                <a:srgbClr val="CACACA"/>
              </a:solidFill>
              <a:latin typeface="Comfortaa Regular"/>
              <a:ea typeface="Comfortaa Regular"/>
              <a:cs typeface="Comfortaa Regular"/>
              <a:sym typeface="Comfortaa Regular"/>
            </a:endParaRPr>
          </a:p>
          <a:p>
            <a:pPr marL="0" lvl="0" indent="0" algn="l" rtl="0">
              <a:lnSpc>
                <a:spcPct val="140000"/>
              </a:lnSpc>
              <a:spcBef>
                <a:spcPts val="0"/>
              </a:spcBef>
              <a:spcAft>
                <a:spcPts val="0"/>
              </a:spcAft>
              <a:buNone/>
            </a:pPr>
            <a:endParaRPr>
              <a:solidFill>
                <a:srgbClr val="CACACA"/>
              </a:solidFill>
              <a:latin typeface="Comfortaa Regular"/>
              <a:ea typeface="Comfortaa Regular"/>
              <a:cs typeface="Comfortaa Regular"/>
              <a:sym typeface="Comfortaa Regular"/>
            </a:endParaRPr>
          </a:p>
        </p:txBody>
      </p:sp>
      <p:sp>
        <p:nvSpPr>
          <p:cNvPr id="207" name="Google Shape;207;p18"/>
          <p:cNvSpPr txBox="1"/>
          <p:nvPr/>
        </p:nvSpPr>
        <p:spPr>
          <a:xfrm>
            <a:off x="1408248" y="2012638"/>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latin typeface="Comfortaa Regular"/>
                <a:ea typeface="Comfortaa Regular"/>
                <a:cs typeface="Comfortaa Regular"/>
                <a:sym typeface="Comfortaa Regular"/>
              </a:rPr>
              <a:t>Insights</a:t>
            </a:r>
            <a:endParaRPr sz="1800">
              <a:solidFill>
                <a:srgbClr val="FFFFFF"/>
              </a:solidFill>
              <a:latin typeface="Comfortaa Regular"/>
              <a:ea typeface="Comfortaa Regular"/>
              <a:cs typeface="Comfortaa Regular"/>
              <a:sym typeface="Comfortaa Regul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19"/>
          <p:cNvSpPr txBox="1">
            <a:spLocks noGrp="1"/>
          </p:cNvSpPr>
          <p:nvPr>
            <p:ph type="title"/>
          </p:nvPr>
        </p:nvSpPr>
        <p:spPr>
          <a:xfrm>
            <a:off x="0" y="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Overview</a:t>
            </a:r>
            <a:endParaRPr/>
          </a:p>
        </p:txBody>
      </p:sp>
      <p:sp>
        <p:nvSpPr>
          <p:cNvPr id="213" name="Google Shape;213;p19"/>
          <p:cNvSpPr txBox="1">
            <a:spLocks noGrp="1"/>
          </p:cNvSpPr>
          <p:nvPr>
            <p:ph type="body" idx="1"/>
          </p:nvPr>
        </p:nvSpPr>
        <p:spPr>
          <a:xfrm>
            <a:off x="1093875" y="806525"/>
            <a:ext cx="4762500" cy="4119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600">
                <a:latin typeface="Comfortaa"/>
                <a:ea typeface="Comfortaa"/>
                <a:cs typeface="Comfortaa"/>
                <a:sym typeface="Comfortaa"/>
              </a:rPr>
              <a:t>We may have came across many situations wherein we are confused in switching on particular fan or lights among different switches in a very large room.  </a:t>
            </a:r>
            <a:endParaRPr sz="1600">
              <a:latin typeface="Comfortaa"/>
              <a:ea typeface="Comfortaa"/>
              <a:cs typeface="Comfortaa"/>
              <a:sym typeface="Comfortaa"/>
            </a:endParaRPr>
          </a:p>
          <a:p>
            <a:pPr marL="0" lvl="0" indent="0" algn="just" rtl="0">
              <a:spcBef>
                <a:spcPts val="1200"/>
              </a:spcBef>
              <a:spcAft>
                <a:spcPts val="0"/>
              </a:spcAft>
              <a:buNone/>
            </a:pPr>
            <a:r>
              <a:rPr lang="en-GB" sz="1600">
                <a:latin typeface="Comfortaa"/>
                <a:ea typeface="Comfortaa"/>
                <a:cs typeface="Comfortaa"/>
                <a:sym typeface="Comfortaa"/>
              </a:rPr>
              <a:t>Or we may have noticed appliances is on condition even though there are nobody sitting near it.</a:t>
            </a:r>
            <a:endParaRPr sz="1600">
              <a:latin typeface="Comfortaa"/>
              <a:ea typeface="Comfortaa"/>
              <a:cs typeface="Comfortaa"/>
              <a:sym typeface="Comfortaa"/>
            </a:endParaRPr>
          </a:p>
          <a:p>
            <a:pPr marL="0" lvl="0" indent="0" algn="just" rtl="0">
              <a:spcBef>
                <a:spcPts val="1200"/>
              </a:spcBef>
              <a:spcAft>
                <a:spcPts val="0"/>
              </a:spcAft>
              <a:buNone/>
            </a:pPr>
            <a:r>
              <a:rPr lang="en-GB" sz="1600">
                <a:latin typeface="Comfortaa"/>
                <a:ea typeface="Comfortaa"/>
                <a:cs typeface="Comfortaa"/>
                <a:sym typeface="Comfortaa"/>
              </a:rPr>
              <a:t>These are the problems, although simple but can be rooted to Increase in Energy Consumption,</a:t>
            </a:r>
            <a:endParaRPr sz="1600">
              <a:latin typeface="Comfortaa"/>
              <a:ea typeface="Comfortaa"/>
              <a:cs typeface="Comfortaa"/>
              <a:sym typeface="Comfortaa"/>
            </a:endParaRPr>
          </a:p>
          <a:p>
            <a:pPr marL="0" lvl="0" indent="0" algn="just" rtl="0">
              <a:spcBef>
                <a:spcPts val="1200"/>
              </a:spcBef>
              <a:spcAft>
                <a:spcPts val="1200"/>
              </a:spcAft>
              <a:buNone/>
            </a:pPr>
            <a:r>
              <a:rPr lang="en-GB" sz="1600">
                <a:latin typeface="Comfortaa"/>
                <a:ea typeface="Comfortaa"/>
                <a:cs typeface="Comfortaa"/>
                <a:sym typeface="Comfortaa"/>
              </a:rPr>
              <a:t>It is more apparent in Large scale     industries, schools, colleges and offices. </a:t>
            </a:r>
            <a:endParaRPr sz="1600">
              <a:latin typeface="Comfortaa"/>
              <a:ea typeface="Comfortaa"/>
              <a:cs typeface="Comfortaa"/>
              <a:sym typeface="Comfortaa"/>
            </a:endParaRPr>
          </a:p>
        </p:txBody>
      </p:sp>
      <p:grpSp>
        <p:nvGrpSpPr>
          <p:cNvPr id="214" name="Google Shape;214;p19"/>
          <p:cNvGrpSpPr/>
          <p:nvPr/>
        </p:nvGrpSpPr>
        <p:grpSpPr>
          <a:xfrm>
            <a:off x="6035044" y="1373252"/>
            <a:ext cx="2873209" cy="2293187"/>
            <a:chOff x="6247225" y="895424"/>
            <a:chExt cx="5036300" cy="3936125"/>
          </a:xfrm>
        </p:grpSpPr>
        <p:pic>
          <p:nvPicPr>
            <p:cNvPr id="215" name="Google Shape;215;p19"/>
            <p:cNvPicPr preferRelativeResize="0"/>
            <p:nvPr/>
          </p:nvPicPr>
          <p:blipFill rotWithShape="1">
            <a:blip r:embed="rId3">
              <a:alphaModFix/>
            </a:blip>
            <a:srcRect l="13121" t="26199" r="13246" b="29782"/>
            <a:stretch/>
          </p:blipFill>
          <p:spPr>
            <a:xfrm>
              <a:off x="6247225" y="895431"/>
              <a:ext cx="1259075" cy="672859"/>
            </a:xfrm>
            <a:prstGeom prst="rect">
              <a:avLst/>
            </a:prstGeom>
            <a:noFill/>
            <a:ln>
              <a:noFill/>
            </a:ln>
          </p:spPr>
        </p:pic>
        <p:pic>
          <p:nvPicPr>
            <p:cNvPr id="216" name="Google Shape;216;p19"/>
            <p:cNvPicPr preferRelativeResize="0"/>
            <p:nvPr/>
          </p:nvPicPr>
          <p:blipFill rotWithShape="1">
            <a:blip r:embed="rId3">
              <a:alphaModFix/>
            </a:blip>
            <a:srcRect l="13121" t="26199" r="13246" b="29782"/>
            <a:stretch/>
          </p:blipFill>
          <p:spPr>
            <a:xfrm>
              <a:off x="6247225" y="1530907"/>
              <a:ext cx="1259075" cy="672859"/>
            </a:xfrm>
            <a:prstGeom prst="rect">
              <a:avLst/>
            </a:prstGeom>
            <a:noFill/>
            <a:ln>
              <a:noFill/>
            </a:ln>
          </p:spPr>
        </p:pic>
        <p:pic>
          <p:nvPicPr>
            <p:cNvPr id="217" name="Google Shape;217;p19"/>
            <p:cNvPicPr preferRelativeResize="0"/>
            <p:nvPr/>
          </p:nvPicPr>
          <p:blipFill rotWithShape="1">
            <a:blip r:embed="rId3">
              <a:alphaModFix/>
            </a:blip>
            <a:srcRect l="13121" t="26199" r="13246" b="29782"/>
            <a:stretch/>
          </p:blipFill>
          <p:spPr>
            <a:xfrm>
              <a:off x="7506300" y="895424"/>
              <a:ext cx="1259075" cy="672859"/>
            </a:xfrm>
            <a:prstGeom prst="rect">
              <a:avLst/>
            </a:prstGeom>
            <a:noFill/>
            <a:ln>
              <a:noFill/>
            </a:ln>
          </p:spPr>
        </p:pic>
        <p:pic>
          <p:nvPicPr>
            <p:cNvPr id="218" name="Google Shape;218;p19"/>
            <p:cNvPicPr preferRelativeResize="0"/>
            <p:nvPr/>
          </p:nvPicPr>
          <p:blipFill rotWithShape="1">
            <a:blip r:embed="rId3">
              <a:alphaModFix/>
            </a:blip>
            <a:srcRect l="13121" t="26199" r="13246" b="29782"/>
            <a:stretch/>
          </p:blipFill>
          <p:spPr>
            <a:xfrm>
              <a:off x="7506300" y="1530907"/>
              <a:ext cx="1259075" cy="672859"/>
            </a:xfrm>
            <a:prstGeom prst="rect">
              <a:avLst/>
            </a:prstGeom>
            <a:noFill/>
            <a:ln>
              <a:noFill/>
            </a:ln>
          </p:spPr>
        </p:pic>
        <p:pic>
          <p:nvPicPr>
            <p:cNvPr id="219" name="Google Shape;219;p19"/>
            <p:cNvPicPr preferRelativeResize="0"/>
            <p:nvPr/>
          </p:nvPicPr>
          <p:blipFill rotWithShape="1">
            <a:blip r:embed="rId3">
              <a:alphaModFix/>
            </a:blip>
            <a:srcRect l="13121" t="26199" r="13246" b="29782"/>
            <a:stretch/>
          </p:blipFill>
          <p:spPr>
            <a:xfrm>
              <a:off x="6247225" y="2203766"/>
              <a:ext cx="1259075" cy="672859"/>
            </a:xfrm>
            <a:prstGeom prst="rect">
              <a:avLst/>
            </a:prstGeom>
            <a:noFill/>
            <a:ln>
              <a:noFill/>
            </a:ln>
          </p:spPr>
        </p:pic>
        <p:pic>
          <p:nvPicPr>
            <p:cNvPr id="220" name="Google Shape;220;p19"/>
            <p:cNvPicPr preferRelativeResize="0"/>
            <p:nvPr/>
          </p:nvPicPr>
          <p:blipFill rotWithShape="1">
            <a:blip r:embed="rId3">
              <a:alphaModFix/>
            </a:blip>
            <a:srcRect l="13121" t="26199" r="13246" b="29782"/>
            <a:stretch/>
          </p:blipFill>
          <p:spPr>
            <a:xfrm>
              <a:off x="7506300" y="2203766"/>
              <a:ext cx="1259075" cy="672859"/>
            </a:xfrm>
            <a:prstGeom prst="rect">
              <a:avLst/>
            </a:prstGeom>
            <a:noFill/>
            <a:ln>
              <a:noFill/>
            </a:ln>
          </p:spPr>
        </p:pic>
        <p:pic>
          <p:nvPicPr>
            <p:cNvPr id="221" name="Google Shape;221;p19"/>
            <p:cNvPicPr preferRelativeResize="0"/>
            <p:nvPr/>
          </p:nvPicPr>
          <p:blipFill rotWithShape="1">
            <a:blip r:embed="rId3">
              <a:alphaModFix/>
            </a:blip>
            <a:srcRect l="13121" t="26199" r="13246" b="29782"/>
            <a:stretch/>
          </p:blipFill>
          <p:spPr>
            <a:xfrm>
              <a:off x="6247225" y="2850356"/>
              <a:ext cx="1259075" cy="672859"/>
            </a:xfrm>
            <a:prstGeom prst="rect">
              <a:avLst/>
            </a:prstGeom>
            <a:noFill/>
            <a:ln>
              <a:noFill/>
            </a:ln>
          </p:spPr>
        </p:pic>
        <p:pic>
          <p:nvPicPr>
            <p:cNvPr id="222" name="Google Shape;222;p19"/>
            <p:cNvPicPr preferRelativeResize="0"/>
            <p:nvPr/>
          </p:nvPicPr>
          <p:blipFill rotWithShape="1">
            <a:blip r:embed="rId3">
              <a:alphaModFix/>
            </a:blip>
            <a:srcRect l="13121" t="26199" r="13246" b="29782"/>
            <a:stretch/>
          </p:blipFill>
          <p:spPr>
            <a:xfrm>
              <a:off x="6247225" y="3485832"/>
              <a:ext cx="1259075" cy="672859"/>
            </a:xfrm>
            <a:prstGeom prst="rect">
              <a:avLst/>
            </a:prstGeom>
            <a:noFill/>
            <a:ln>
              <a:noFill/>
            </a:ln>
          </p:spPr>
        </p:pic>
        <p:pic>
          <p:nvPicPr>
            <p:cNvPr id="223" name="Google Shape;223;p19"/>
            <p:cNvPicPr preferRelativeResize="0"/>
            <p:nvPr/>
          </p:nvPicPr>
          <p:blipFill rotWithShape="1">
            <a:blip r:embed="rId3">
              <a:alphaModFix/>
            </a:blip>
            <a:srcRect l="13121" t="26199" r="13246" b="29782"/>
            <a:stretch/>
          </p:blipFill>
          <p:spPr>
            <a:xfrm>
              <a:off x="7506300" y="2850349"/>
              <a:ext cx="1259075" cy="672859"/>
            </a:xfrm>
            <a:prstGeom prst="rect">
              <a:avLst/>
            </a:prstGeom>
            <a:noFill/>
            <a:ln>
              <a:noFill/>
            </a:ln>
          </p:spPr>
        </p:pic>
        <p:pic>
          <p:nvPicPr>
            <p:cNvPr id="224" name="Google Shape;224;p19"/>
            <p:cNvPicPr preferRelativeResize="0"/>
            <p:nvPr/>
          </p:nvPicPr>
          <p:blipFill rotWithShape="1">
            <a:blip r:embed="rId3">
              <a:alphaModFix/>
            </a:blip>
            <a:srcRect l="13121" t="26199" r="13246" b="29782"/>
            <a:stretch/>
          </p:blipFill>
          <p:spPr>
            <a:xfrm>
              <a:off x="7506300" y="3485832"/>
              <a:ext cx="1259075" cy="672859"/>
            </a:xfrm>
            <a:prstGeom prst="rect">
              <a:avLst/>
            </a:prstGeom>
            <a:noFill/>
            <a:ln>
              <a:noFill/>
            </a:ln>
          </p:spPr>
        </p:pic>
        <p:pic>
          <p:nvPicPr>
            <p:cNvPr id="225" name="Google Shape;225;p19"/>
            <p:cNvPicPr preferRelativeResize="0"/>
            <p:nvPr/>
          </p:nvPicPr>
          <p:blipFill rotWithShape="1">
            <a:blip r:embed="rId3">
              <a:alphaModFix/>
            </a:blip>
            <a:srcRect l="13121" t="26199" r="13246" b="29782"/>
            <a:stretch/>
          </p:blipFill>
          <p:spPr>
            <a:xfrm>
              <a:off x="6247225" y="4158691"/>
              <a:ext cx="1259075" cy="672859"/>
            </a:xfrm>
            <a:prstGeom prst="rect">
              <a:avLst/>
            </a:prstGeom>
            <a:noFill/>
            <a:ln>
              <a:noFill/>
            </a:ln>
          </p:spPr>
        </p:pic>
        <p:pic>
          <p:nvPicPr>
            <p:cNvPr id="226" name="Google Shape;226;p19"/>
            <p:cNvPicPr preferRelativeResize="0"/>
            <p:nvPr/>
          </p:nvPicPr>
          <p:blipFill rotWithShape="1">
            <a:blip r:embed="rId3">
              <a:alphaModFix/>
            </a:blip>
            <a:srcRect l="13121" t="26199" r="13246" b="29782"/>
            <a:stretch/>
          </p:blipFill>
          <p:spPr>
            <a:xfrm>
              <a:off x="7506300" y="4158691"/>
              <a:ext cx="1259075" cy="672859"/>
            </a:xfrm>
            <a:prstGeom prst="rect">
              <a:avLst/>
            </a:prstGeom>
            <a:noFill/>
            <a:ln>
              <a:noFill/>
            </a:ln>
          </p:spPr>
        </p:pic>
        <p:pic>
          <p:nvPicPr>
            <p:cNvPr id="227" name="Google Shape;227;p19"/>
            <p:cNvPicPr preferRelativeResize="0"/>
            <p:nvPr/>
          </p:nvPicPr>
          <p:blipFill rotWithShape="1">
            <a:blip r:embed="rId3">
              <a:alphaModFix/>
            </a:blip>
            <a:srcRect l="13121" t="26199" r="13246" b="29782"/>
            <a:stretch/>
          </p:blipFill>
          <p:spPr>
            <a:xfrm>
              <a:off x="8765375" y="2850356"/>
              <a:ext cx="1259075" cy="672859"/>
            </a:xfrm>
            <a:prstGeom prst="rect">
              <a:avLst/>
            </a:prstGeom>
            <a:noFill/>
            <a:ln>
              <a:noFill/>
            </a:ln>
          </p:spPr>
        </p:pic>
        <p:pic>
          <p:nvPicPr>
            <p:cNvPr id="228" name="Google Shape;228;p19"/>
            <p:cNvPicPr preferRelativeResize="0"/>
            <p:nvPr/>
          </p:nvPicPr>
          <p:blipFill rotWithShape="1">
            <a:blip r:embed="rId3">
              <a:alphaModFix/>
            </a:blip>
            <a:srcRect l="13121" t="26199" r="13246" b="29782"/>
            <a:stretch/>
          </p:blipFill>
          <p:spPr>
            <a:xfrm>
              <a:off x="8765375" y="3485832"/>
              <a:ext cx="1259075" cy="672859"/>
            </a:xfrm>
            <a:prstGeom prst="rect">
              <a:avLst/>
            </a:prstGeom>
            <a:noFill/>
            <a:ln>
              <a:noFill/>
            </a:ln>
          </p:spPr>
        </p:pic>
        <p:pic>
          <p:nvPicPr>
            <p:cNvPr id="229" name="Google Shape;229;p19"/>
            <p:cNvPicPr preferRelativeResize="0"/>
            <p:nvPr/>
          </p:nvPicPr>
          <p:blipFill rotWithShape="1">
            <a:blip r:embed="rId3">
              <a:alphaModFix/>
            </a:blip>
            <a:srcRect l="13121" t="26199" r="13246" b="29782"/>
            <a:stretch/>
          </p:blipFill>
          <p:spPr>
            <a:xfrm>
              <a:off x="10024450" y="2850349"/>
              <a:ext cx="1259075" cy="672859"/>
            </a:xfrm>
            <a:prstGeom prst="rect">
              <a:avLst/>
            </a:prstGeom>
            <a:noFill/>
            <a:ln>
              <a:noFill/>
            </a:ln>
          </p:spPr>
        </p:pic>
        <p:pic>
          <p:nvPicPr>
            <p:cNvPr id="230" name="Google Shape;230;p19"/>
            <p:cNvPicPr preferRelativeResize="0"/>
            <p:nvPr/>
          </p:nvPicPr>
          <p:blipFill rotWithShape="1">
            <a:blip r:embed="rId3">
              <a:alphaModFix/>
            </a:blip>
            <a:srcRect l="13121" t="26199" r="13246" b="29782"/>
            <a:stretch/>
          </p:blipFill>
          <p:spPr>
            <a:xfrm>
              <a:off x="10024450" y="3485832"/>
              <a:ext cx="1259075" cy="672859"/>
            </a:xfrm>
            <a:prstGeom prst="rect">
              <a:avLst/>
            </a:prstGeom>
            <a:noFill/>
            <a:ln>
              <a:noFill/>
            </a:ln>
          </p:spPr>
        </p:pic>
        <p:pic>
          <p:nvPicPr>
            <p:cNvPr id="231" name="Google Shape;231;p19"/>
            <p:cNvPicPr preferRelativeResize="0"/>
            <p:nvPr/>
          </p:nvPicPr>
          <p:blipFill rotWithShape="1">
            <a:blip r:embed="rId3">
              <a:alphaModFix/>
            </a:blip>
            <a:srcRect l="13121" t="26199" r="13246" b="29782"/>
            <a:stretch/>
          </p:blipFill>
          <p:spPr>
            <a:xfrm>
              <a:off x="8765375" y="4158691"/>
              <a:ext cx="1259075" cy="672859"/>
            </a:xfrm>
            <a:prstGeom prst="rect">
              <a:avLst/>
            </a:prstGeom>
            <a:noFill/>
            <a:ln>
              <a:noFill/>
            </a:ln>
          </p:spPr>
        </p:pic>
        <p:pic>
          <p:nvPicPr>
            <p:cNvPr id="232" name="Google Shape;232;p19"/>
            <p:cNvPicPr preferRelativeResize="0"/>
            <p:nvPr/>
          </p:nvPicPr>
          <p:blipFill rotWithShape="1">
            <a:blip r:embed="rId3">
              <a:alphaModFix/>
            </a:blip>
            <a:srcRect l="13121" t="26199" r="13246" b="29782"/>
            <a:stretch/>
          </p:blipFill>
          <p:spPr>
            <a:xfrm>
              <a:off x="10024450" y="4158691"/>
              <a:ext cx="1259075" cy="672859"/>
            </a:xfrm>
            <a:prstGeom prst="rect">
              <a:avLst/>
            </a:prstGeom>
            <a:noFill/>
            <a:ln>
              <a:noFill/>
            </a:ln>
          </p:spPr>
        </p:pic>
        <p:pic>
          <p:nvPicPr>
            <p:cNvPr id="233" name="Google Shape;233;p19"/>
            <p:cNvPicPr preferRelativeResize="0"/>
            <p:nvPr/>
          </p:nvPicPr>
          <p:blipFill rotWithShape="1">
            <a:blip r:embed="rId3">
              <a:alphaModFix/>
            </a:blip>
            <a:srcRect l="13121" t="26199" r="13246" b="29782"/>
            <a:stretch/>
          </p:blipFill>
          <p:spPr>
            <a:xfrm>
              <a:off x="8765375" y="914119"/>
              <a:ext cx="1259075" cy="672859"/>
            </a:xfrm>
            <a:prstGeom prst="rect">
              <a:avLst/>
            </a:prstGeom>
            <a:noFill/>
            <a:ln>
              <a:noFill/>
            </a:ln>
          </p:spPr>
        </p:pic>
        <p:pic>
          <p:nvPicPr>
            <p:cNvPr id="234" name="Google Shape;234;p19"/>
            <p:cNvPicPr preferRelativeResize="0"/>
            <p:nvPr/>
          </p:nvPicPr>
          <p:blipFill rotWithShape="1">
            <a:blip r:embed="rId3">
              <a:alphaModFix/>
            </a:blip>
            <a:srcRect l="13121" t="26199" r="13246" b="29782"/>
            <a:stretch/>
          </p:blipFill>
          <p:spPr>
            <a:xfrm>
              <a:off x="8765375" y="1549595"/>
              <a:ext cx="1259075" cy="672859"/>
            </a:xfrm>
            <a:prstGeom prst="rect">
              <a:avLst/>
            </a:prstGeom>
            <a:noFill/>
            <a:ln>
              <a:noFill/>
            </a:ln>
          </p:spPr>
        </p:pic>
        <p:pic>
          <p:nvPicPr>
            <p:cNvPr id="235" name="Google Shape;235;p19"/>
            <p:cNvPicPr preferRelativeResize="0"/>
            <p:nvPr/>
          </p:nvPicPr>
          <p:blipFill rotWithShape="1">
            <a:blip r:embed="rId3">
              <a:alphaModFix/>
            </a:blip>
            <a:srcRect l="13121" t="26199" r="13246" b="29782"/>
            <a:stretch/>
          </p:blipFill>
          <p:spPr>
            <a:xfrm>
              <a:off x="10024450" y="914112"/>
              <a:ext cx="1259075" cy="672859"/>
            </a:xfrm>
            <a:prstGeom prst="rect">
              <a:avLst/>
            </a:prstGeom>
            <a:noFill/>
            <a:ln>
              <a:noFill/>
            </a:ln>
          </p:spPr>
        </p:pic>
        <p:pic>
          <p:nvPicPr>
            <p:cNvPr id="236" name="Google Shape;236;p19"/>
            <p:cNvPicPr preferRelativeResize="0"/>
            <p:nvPr/>
          </p:nvPicPr>
          <p:blipFill rotWithShape="1">
            <a:blip r:embed="rId3">
              <a:alphaModFix/>
            </a:blip>
            <a:srcRect l="13121" t="26199" r="13246" b="29782"/>
            <a:stretch/>
          </p:blipFill>
          <p:spPr>
            <a:xfrm>
              <a:off x="10024450" y="1549595"/>
              <a:ext cx="1259075" cy="672859"/>
            </a:xfrm>
            <a:prstGeom prst="rect">
              <a:avLst/>
            </a:prstGeom>
            <a:noFill/>
            <a:ln>
              <a:noFill/>
            </a:ln>
          </p:spPr>
        </p:pic>
        <p:pic>
          <p:nvPicPr>
            <p:cNvPr id="237" name="Google Shape;237;p19"/>
            <p:cNvPicPr preferRelativeResize="0"/>
            <p:nvPr/>
          </p:nvPicPr>
          <p:blipFill rotWithShape="1">
            <a:blip r:embed="rId3">
              <a:alphaModFix/>
            </a:blip>
            <a:srcRect l="13121" t="26199" r="13246" b="29782"/>
            <a:stretch/>
          </p:blipFill>
          <p:spPr>
            <a:xfrm>
              <a:off x="8765375" y="2222453"/>
              <a:ext cx="1259075" cy="672859"/>
            </a:xfrm>
            <a:prstGeom prst="rect">
              <a:avLst/>
            </a:prstGeom>
            <a:noFill/>
            <a:ln>
              <a:noFill/>
            </a:ln>
          </p:spPr>
        </p:pic>
        <p:pic>
          <p:nvPicPr>
            <p:cNvPr id="238" name="Google Shape;238;p19"/>
            <p:cNvPicPr preferRelativeResize="0"/>
            <p:nvPr/>
          </p:nvPicPr>
          <p:blipFill rotWithShape="1">
            <a:blip r:embed="rId3">
              <a:alphaModFix/>
            </a:blip>
            <a:srcRect l="13121" t="26199" r="13246" b="29782"/>
            <a:stretch/>
          </p:blipFill>
          <p:spPr>
            <a:xfrm>
              <a:off x="10024450" y="2222453"/>
              <a:ext cx="1259075" cy="672859"/>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0"/>
          <p:cNvSpPr txBox="1">
            <a:spLocks noGrp="1"/>
          </p:cNvSpPr>
          <p:nvPr>
            <p:ph type="title"/>
          </p:nvPr>
        </p:nvSpPr>
        <p:spPr>
          <a:xfrm>
            <a:off x="1297500" y="393750"/>
            <a:ext cx="7038900" cy="538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latin typeface="Comfortaa"/>
                <a:ea typeface="Comfortaa"/>
                <a:cs typeface="Comfortaa"/>
                <a:sym typeface="Comfortaa"/>
              </a:rPr>
              <a:t>Problem Statement </a:t>
            </a:r>
            <a:endParaRPr b="1">
              <a:latin typeface="Comfortaa"/>
              <a:ea typeface="Comfortaa"/>
              <a:cs typeface="Comfortaa"/>
              <a:sym typeface="Comfortaa"/>
            </a:endParaRPr>
          </a:p>
        </p:txBody>
      </p:sp>
      <p:sp>
        <p:nvSpPr>
          <p:cNvPr id="244" name="Google Shape;244;p20"/>
          <p:cNvSpPr txBox="1"/>
          <p:nvPr/>
        </p:nvSpPr>
        <p:spPr>
          <a:xfrm>
            <a:off x="1297500" y="1355475"/>
            <a:ext cx="7097700" cy="2955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a:solidFill>
                  <a:srgbClr val="FFFFFF"/>
                </a:solidFill>
                <a:latin typeface="Comfortaa Regular"/>
                <a:ea typeface="Comfortaa Regular"/>
                <a:cs typeface="Comfortaa Regular"/>
                <a:sym typeface="Comfortaa Regular"/>
              </a:rPr>
              <a:t>By the survey of Times Of India , we came to know that about 90,000 unit of electrical energy gets wasted every year due to not switching off electrical appliances . Which in turn electricity bill . As we know that without electrical energy nothing can happen in this era  . So it is very  necessary to solve the above problem in this energy demanding society  </a:t>
            </a:r>
            <a:endParaRPr sz="1800">
              <a:solidFill>
                <a:srgbClr val="FFFFFF"/>
              </a:solidFill>
              <a:latin typeface="Comfortaa Regular"/>
              <a:ea typeface="Comfortaa Regular"/>
              <a:cs typeface="Comfortaa Regular"/>
              <a:sym typeface="Comfortaa Regular"/>
            </a:endParaRPr>
          </a:p>
          <a:p>
            <a:pPr marL="0" lvl="0" indent="0" algn="l" rtl="0">
              <a:spcBef>
                <a:spcPts val="0"/>
              </a:spcBef>
              <a:spcAft>
                <a:spcPts val="0"/>
              </a:spcAft>
              <a:buNone/>
            </a:pPr>
            <a:endParaRPr sz="1800">
              <a:solidFill>
                <a:srgbClr val="FFFFFF"/>
              </a:solidFill>
              <a:latin typeface="Comfortaa Regular"/>
              <a:ea typeface="Comfortaa Regular"/>
              <a:cs typeface="Comfortaa Regular"/>
              <a:sym typeface="Comfortaa Regular"/>
            </a:endParaRPr>
          </a:p>
          <a:p>
            <a:pPr marL="0" lvl="0" indent="0" algn="l" rtl="0">
              <a:spcBef>
                <a:spcPts val="0"/>
              </a:spcBef>
              <a:spcAft>
                <a:spcPts val="0"/>
              </a:spcAft>
              <a:buNone/>
            </a:pPr>
            <a:r>
              <a:rPr lang="en-GB" sz="1800">
                <a:solidFill>
                  <a:srgbClr val="FFFFFF"/>
                </a:solidFill>
                <a:latin typeface="Comfortaa Regular"/>
                <a:ea typeface="Comfortaa Regular"/>
                <a:cs typeface="Comfortaa Regular"/>
                <a:sym typeface="Comfortaa Regular"/>
              </a:rPr>
              <a:t>Hence to solve the above problem we have proposed a solution called as E-Conserve</a:t>
            </a:r>
            <a:endParaRPr sz="1800">
              <a:solidFill>
                <a:srgbClr val="FFFFFF"/>
              </a:solidFill>
              <a:latin typeface="Comfortaa Regular"/>
              <a:ea typeface="Comfortaa Regular"/>
              <a:cs typeface="Comfortaa Regular"/>
              <a:sym typeface="Comfortaa Regul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1"/>
          <p:cNvSpPr txBox="1">
            <a:spLocks noGrp="1"/>
          </p:cNvSpPr>
          <p:nvPr>
            <p:ph type="title"/>
          </p:nvPr>
        </p:nvSpPr>
        <p:spPr>
          <a:xfrm>
            <a:off x="1297500" y="393750"/>
            <a:ext cx="7038900" cy="538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latin typeface="Comfortaa"/>
                <a:ea typeface="Comfortaa"/>
                <a:cs typeface="Comfortaa"/>
                <a:sym typeface="Comfortaa"/>
              </a:rPr>
              <a:t>Project Objective</a:t>
            </a:r>
            <a:endParaRPr b="1">
              <a:latin typeface="Comfortaa"/>
              <a:ea typeface="Comfortaa"/>
              <a:cs typeface="Comfortaa"/>
              <a:sym typeface="Comfortaa"/>
            </a:endParaRPr>
          </a:p>
        </p:txBody>
      </p:sp>
      <p:sp>
        <p:nvSpPr>
          <p:cNvPr id="250" name="Google Shape;250;p21"/>
          <p:cNvSpPr txBox="1"/>
          <p:nvPr/>
        </p:nvSpPr>
        <p:spPr>
          <a:xfrm>
            <a:off x="1350400" y="1151523"/>
            <a:ext cx="732900" cy="53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1" name="Google Shape;251;p21"/>
          <p:cNvSpPr txBox="1">
            <a:spLocks noGrp="1"/>
          </p:cNvSpPr>
          <p:nvPr>
            <p:ph type="body" idx="1"/>
          </p:nvPr>
        </p:nvSpPr>
        <p:spPr>
          <a:xfrm>
            <a:off x="2030400" y="1214750"/>
            <a:ext cx="6404400" cy="598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600">
                <a:solidFill>
                  <a:srgbClr val="FFFFFF"/>
                </a:solidFill>
                <a:latin typeface="Comfortaa Regular"/>
                <a:ea typeface="Comfortaa Regular"/>
                <a:cs typeface="Comfortaa Regular"/>
                <a:sym typeface="Comfortaa Regular"/>
              </a:rPr>
              <a:t>To design a solution which could prevent wastage of electrical energy</a:t>
            </a:r>
            <a:endParaRPr sz="1600">
              <a:solidFill>
                <a:srgbClr val="FFFFFF"/>
              </a:solidFill>
              <a:latin typeface="Comfortaa Regular"/>
              <a:ea typeface="Comfortaa Regular"/>
              <a:cs typeface="Comfortaa Regular"/>
              <a:sym typeface="Comfortaa Regular"/>
            </a:endParaRPr>
          </a:p>
        </p:txBody>
      </p:sp>
      <p:sp>
        <p:nvSpPr>
          <p:cNvPr id="252" name="Google Shape;252;p21"/>
          <p:cNvSpPr txBox="1"/>
          <p:nvPr/>
        </p:nvSpPr>
        <p:spPr>
          <a:xfrm>
            <a:off x="1297500" y="197626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3" name="Google Shape;253;p21"/>
          <p:cNvSpPr txBox="1">
            <a:spLocks noGrp="1"/>
          </p:cNvSpPr>
          <p:nvPr>
            <p:ph type="body" idx="1"/>
          </p:nvPr>
        </p:nvSpPr>
        <p:spPr>
          <a:xfrm>
            <a:off x="2083300" y="1976263"/>
            <a:ext cx="5877300" cy="8088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1600">
                <a:solidFill>
                  <a:srgbClr val="FFFFFF"/>
                </a:solidFill>
                <a:latin typeface="Comfortaa Regular"/>
                <a:ea typeface="Comfortaa Regular"/>
                <a:cs typeface="Comfortaa Regular"/>
                <a:sym typeface="Comfortaa Regular"/>
              </a:rPr>
              <a:t>To automate switching of electrical appliances without need of searching for switches</a:t>
            </a:r>
            <a:endParaRPr sz="1600">
              <a:solidFill>
                <a:srgbClr val="FFFFFF"/>
              </a:solidFill>
              <a:latin typeface="Comfortaa Regular"/>
              <a:ea typeface="Comfortaa Regular"/>
              <a:cs typeface="Comfortaa Regular"/>
              <a:sym typeface="Comfortaa Regular"/>
            </a:endParaRPr>
          </a:p>
        </p:txBody>
      </p:sp>
      <p:sp>
        <p:nvSpPr>
          <p:cNvPr id="254" name="Google Shape;254;p21"/>
          <p:cNvSpPr txBox="1"/>
          <p:nvPr/>
        </p:nvSpPr>
        <p:spPr>
          <a:xfrm>
            <a:off x="1297500" y="27334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5" name="Google Shape;255;p21"/>
          <p:cNvSpPr txBox="1">
            <a:spLocks noGrp="1"/>
          </p:cNvSpPr>
          <p:nvPr>
            <p:ph type="body" idx="1"/>
          </p:nvPr>
        </p:nvSpPr>
        <p:spPr>
          <a:xfrm>
            <a:off x="2030400" y="2785072"/>
            <a:ext cx="5877300" cy="5985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1200"/>
              </a:spcAft>
              <a:buNone/>
            </a:pPr>
            <a:r>
              <a:rPr lang="en-GB" sz="1600">
                <a:solidFill>
                  <a:srgbClr val="FFFFFF"/>
                </a:solidFill>
                <a:latin typeface="Comfortaa Regular"/>
                <a:ea typeface="Comfortaa Regular"/>
                <a:cs typeface="Comfortaa Regular"/>
                <a:sym typeface="Comfortaa Regular"/>
              </a:rPr>
              <a:t>To design a solution which could considerably reduce the electricity consumption and electricity bill </a:t>
            </a:r>
            <a:endParaRPr sz="1600">
              <a:solidFill>
                <a:srgbClr val="FFFFFF"/>
              </a:solidFill>
              <a:latin typeface="Comfortaa Regular"/>
              <a:ea typeface="Comfortaa Regular"/>
              <a:cs typeface="Comfortaa Regular"/>
              <a:sym typeface="Comfortaa Regular"/>
            </a:endParaRPr>
          </a:p>
        </p:txBody>
      </p:sp>
      <p:sp>
        <p:nvSpPr>
          <p:cNvPr id="256" name="Google Shape;256;p21"/>
          <p:cNvSpPr txBox="1"/>
          <p:nvPr/>
        </p:nvSpPr>
        <p:spPr>
          <a:xfrm>
            <a:off x="1297500" y="36318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04</a:t>
            </a:r>
            <a:endParaRPr sz="1300">
              <a:solidFill>
                <a:srgbClr val="FFFFFF"/>
              </a:solidFill>
            </a:endParaRPr>
          </a:p>
        </p:txBody>
      </p:sp>
      <p:sp>
        <p:nvSpPr>
          <p:cNvPr id="257" name="Google Shape;257;p21"/>
          <p:cNvSpPr txBox="1">
            <a:spLocks noGrp="1"/>
          </p:cNvSpPr>
          <p:nvPr>
            <p:ph type="body" idx="1"/>
          </p:nvPr>
        </p:nvSpPr>
        <p:spPr>
          <a:xfrm>
            <a:off x="2030400" y="3647934"/>
            <a:ext cx="5877300" cy="5985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1200"/>
              </a:spcAft>
              <a:buNone/>
            </a:pPr>
            <a:r>
              <a:rPr lang="en-GB" sz="1600">
                <a:solidFill>
                  <a:srgbClr val="FFFFFF"/>
                </a:solidFill>
                <a:latin typeface="Comfortaa Regular"/>
                <a:ea typeface="Comfortaa Regular"/>
                <a:cs typeface="Comfortaa Regular"/>
                <a:sym typeface="Comfortaa Regular"/>
              </a:rPr>
              <a:t>To design a user friendly and cost effective solution</a:t>
            </a:r>
            <a:endParaRPr sz="1600">
              <a:solidFill>
                <a:srgbClr val="FFFFFF"/>
              </a:solidFill>
              <a:latin typeface="Comfortaa Regular"/>
              <a:ea typeface="Comfortaa Regular"/>
              <a:cs typeface="Comfortaa Regular"/>
              <a:sym typeface="Comfortaa Regular"/>
            </a:endParaRPr>
          </a:p>
        </p:txBody>
      </p:sp>
      <p:sp>
        <p:nvSpPr>
          <p:cNvPr id="258" name="Google Shape;258;p21"/>
          <p:cNvSpPr txBox="1"/>
          <p:nvPr/>
        </p:nvSpPr>
        <p:spPr>
          <a:xfrm>
            <a:off x="1297500" y="435209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05</a:t>
            </a:r>
            <a:endParaRPr sz="1300">
              <a:solidFill>
                <a:srgbClr val="FFFFFF"/>
              </a:solidFill>
            </a:endParaRPr>
          </a:p>
        </p:txBody>
      </p:sp>
      <p:sp>
        <p:nvSpPr>
          <p:cNvPr id="259" name="Google Shape;259;p21"/>
          <p:cNvSpPr txBox="1">
            <a:spLocks noGrp="1"/>
          </p:cNvSpPr>
          <p:nvPr>
            <p:ph type="body" idx="1"/>
          </p:nvPr>
        </p:nvSpPr>
        <p:spPr>
          <a:xfrm>
            <a:off x="2030400" y="4352097"/>
            <a:ext cx="5877300" cy="5985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1200"/>
              </a:spcAft>
              <a:buNone/>
            </a:pPr>
            <a:r>
              <a:rPr lang="en-GB" sz="1600">
                <a:solidFill>
                  <a:srgbClr val="FFFFFF"/>
                </a:solidFill>
                <a:latin typeface="Comfortaa Regular"/>
                <a:ea typeface="Comfortaa Regular"/>
                <a:cs typeface="Comfortaa Regular"/>
                <a:sym typeface="Comfortaa Regular"/>
              </a:rPr>
              <a:t>To design a solution which gives low maintenance cost </a:t>
            </a:r>
            <a:endParaRPr sz="1600">
              <a:solidFill>
                <a:srgbClr val="FFFFFF"/>
              </a:solidFill>
              <a:latin typeface="Comfortaa Regular"/>
              <a:ea typeface="Comfortaa Regular"/>
              <a:cs typeface="Comfortaa Regular"/>
              <a:sym typeface="Comfortaa Regul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2"/>
          <p:cNvSpPr txBox="1">
            <a:spLocks noGrp="1"/>
          </p:cNvSpPr>
          <p:nvPr>
            <p:ph type="title"/>
          </p:nvPr>
        </p:nvSpPr>
        <p:spPr>
          <a:xfrm>
            <a:off x="1329575" y="83650"/>
            <a:ext cx="7038900" cy="538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latin typeface="Comfortaa"/>
                <a:ea typeface="Comfortaa"/>
                <a:cs typeface="Comfortaa"/>
                <a:sym typeface="Comfortaa"/>
              </a:rPr>
              <a:t>Insights</a:t>
            </a:r>
            <a:endParaRPr b="1">
              <a:latin typeface="Comfortaa"/>
              <a:ea typeface="Comfortaa"/>
              <a:cs typeface="Comfortaa"/>
              <a:sym typeface="Comfortaa"/>
            </a:endParaRPr>
          </a:p>
        </p:txBody>
      </p:sp>
      <p:sp>
        <p:nvSpPr>
          <p:cNvPr id="265" name="Google Shape;265;p22"/>
          <p:cNvSpPr txBox="1"/>
          <p:nvPr/>
        </p:nvSpPr>
        <p:spPr>
          <a:xfrm>
            <a:off x="1457250" y="601650"/>
            <a:ext cx="7038900" cy="43329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GB">
                <a:solidFill>
                  <a:srgbClr val="FFFFFF"/>
                </a:solidFill>
                <a:latin typeface="Comfortaa Regular"/>
                <a:ea typeface="Comfortaa Regular"/>
                <a:cs typeface="Comfortaa Regular"/>
                <a:sym typeface="Comfortaa Regular"/>
              </a:rPr>
              <a:t>On an average, let’s say Fans and lights are operated 16 hrs per day </a:t>
            </a:r>
            <a:r>
              <a:rPr lang="en-GB" sz="1200">
                <a:solidFill>
                  <a:srgbClr val="FFFFFF"/>
                </a:solidFill>
                <a:latin typeface="Comfortaa Regular"/>
                <a:ea typeface="Comfortaa Regular"/>
                <a:cs typeface="Comfortaa Regular"/>
                <a:sym typeface="Comfortaa Regular"/>
              </a:rPr>
              <a:t>(considering Home usage as 24 hrs and Office usage as 8 hrs, so average is 16 hrs)  </a:t>
            </a:r>
            <a:endParaRPr>
              <a:solidFill>
                <a:schemeClr val="lt1"/>
              </a:solidFill>
              <a:latin typeface="Comfortaa Regular"/>
              <a:ea typeface="Comfortaa Regular"/>
              <a:cs typeface="Comfortaa Regular"/>
              <a:sym typeface="Comfortaa Regular"/>
            </a:endParaRPr>
          </a:p>
          <a:p>
            <a:pPr marL="0" lvl="0" indent="0" algn="l" rtl="0">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Fans consume 80 Watts</a:t>
            </a:r>
            <a:endParaRPr sz="1300">
              <a:solidFill>
                <a:schemeClr val="lt1"/>
              </a:solidFill>
              <a:latin typeface="Comfortaa Regular"/>
              <a:ea typeface="Comfortaa Regular"/>
              <a:cs typeface="Comfortaa Regular"/>
              <a:sym typeface="Comfortaa Regular"/>
            </a:endParaRPr>
          </a:p>
          <a:p>
            <a:pPr marL="0" lvl="0" indent="0" algn="l" rtl="0">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Lights consume 30 Watts</a:t>
            </a:r>
            <a:endParaRPr sz="1300">
              <a:solidFill>
                <a:schemeClr val="lt1"/>
              </a:solidFill>
              <a:latin typeface="Comfortaa Regular"/>
              <a:ea typeface="Comfortaa Regular"/>
              <a:cs typeface="Comfortaa Regular"/>
              <a:sym typeface="Comfortaa Regular"/>
            </a:endParaRPr>
          </a:p>
          <a:p>
            <a:pPr marL="0" lvl="0" indent="0" algn="l" rtl="0">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No. of hours of Usage per Day= 16 Hrs</a:t>
            </a:r>
            <a:endParaRPr sz="1300">
              <a:solidFill>
                <a:schemeClr val="lt1"/>
              </a:solidFill>
              <a:latin typeface="Comfortaa Regular"/>
              <a:ea typeface="Comfortaa Regular"/>
              <a:cs typeface="Comfortaa Regular"/>
              <a:sym typeface="Comfortaa Regular"/>
            </a:endParaRPr>
          </a:p>
          <a:p>
            <a:pPr marL="0" lvl="0" indent="0" algn="l" rtl="0">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Electrical Units = 110*16 = 1760 Watt Hour = 1.76 KWH</a:t>
            </a:r>
            <a:endParaRPr sz="1300">
              <a:solidFill>
                <a:schemeClr val="lt1"/>
              </a:solidFill>
              <a:latin typeface="Comfortaa Regular"/>
              <a:ea typeface="Comfortaa Regular"/>
              <a:cs typeface="Comfortaa Regular"/>
              <a:sym typeface="Comfortaa Regular"/>
            </a:endParaRPr>
          </a:p>
          <a:p>
            <a:pPr marL="0" lvl="0" indent="0" algn="l" rtl="0">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Cost per Unit = Rs.9</a:t>
            </a:r>
            <a:endParaRPr sz="1300">
              <a:solidFill>
                <a:schemeClr val="lt1"/>
              </a:solidFill>
              <a:latin typeface="Comfortaa Regular"/>
              <a:ea typeface="Comfortaa Regular"/>
              <a:cs typeface="Comfortaa Regular"/>
              <a:sym typeface="Comfortaa Regular"/>
            </a:endParaRPr>
          </a:p>
          <a:p>
            <a:pPr marL="0" lvl="0" indent="0" algn="l" rtl="0">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Electricity Cost per Day = Rs. 1.76*9 = Rs. 15.84</a:t>
            </a:r>
            <a:endParaRPr sz="1300">
              <a:solidFill>
                <a:schemeClr val="lt1"/>
              </a:solidFill>
              <a:latin typeface="Comfortaa Regular"/>
              <a:ea typeface="Comfortaa Regular"/>
              <a:cs typeface="Comfortaa Regular"/>
              <a:sym typeface="Comfortaa Regular"/>
            </a:endParaRPr>
          </a:p>
          <a:p>
            <a:pPr marL="0" lvl="0" indent="0" algn="l" rtl="0">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Electricity Cost per Month= Rs. 15.84*30 = Rs. 475.2</a:t>
            </a:r>
            <a:endParaRPr sz="1300">
              <a:solidFill>
                <a:schemeClr val="lt1"/>
              </a:solidFill>
              <a:latin typeface="Comfortaa Regular"/>
              <a:ea typeface="Comfortaa Regular"/>
              <a:cs typeface="Comfortaa Regular"/>
              <a:sym typeface="Comfortaa Regular"/>
            </a:endParaRPr>
          </a:p>
          <a:p>
            <a:pPr marL="0" lvl="0" indent="0" algn="l" rtl="0">
              <a:lnSpc>
                <a:spcPct val="150000"/>
              </a:lnSpc>
              <a:spcBef>
                <a:spcPts val="0"/>
              </a:spcBef>
              <a:spcAft>
                <a:spcPts val="0"/>
              </a:spcAft>
              <a:buNone/>
            </a:pPr>
            <a:r>
              <a:rPr lang="en-GB" sz="1300">
                <a:solidFill>
                  <a:schemeClr val="lt1"/>
                </a:solidFill>
                <a:latin typeface="Comfortaa Regular"/>
                <a:ea typeface="Comfortaa Regular"/>
                <a:cs typeface="Comfortaa Regular"/>
                <a:sym typeface="Comfortaa Regular"/>
              </a:rPr>
              <a:t>Electricity Cost per Year= Rs. 475.2*12 = Rs. 5702</a:t>
            </a:r>
            <a:endParaRPr sz="1300">
              <a:solidFill>
                <a:schemeClr val="lt1"/>
              </a:solidFill>
              <a:latin typeface="Comfortaa Regular"/>
              <a:ea typeface="Comfortaa Regular"/>
              <a:cs typeface="Comfortaa Regular"/>
              <a:sym typeface="Comfortaa Regular"/>
            </a:endParaRPr>
          </a:p>
          <a:p>
            <a:pPr marL="0" lvl="0" indent="0" algn="l" rtl="0">
              <a:lnSpc>
                <a:spcPct val="150000"/>
              </a:lnSpc>
              <a:spcBef>
                <a:spcPts val="0"/>
              </a:spcBef>
              <a:spcAft>
                <a:spcPts val="0"/>
              </a:spcAft>
              <a:buNone/>
            </a:pPr>
            <a:endParaRPr sz="1300">
              <a:solidFill>
                <a:schemeClr val="lt1"/>
              </a:solidFill>
              <a:latin typeface="Lato"/>
              <a:ea typeface="Lato"/>
              <a:cs typeface="Lato"/>
              <a:sym typeface="Lato"/>
            </a:endParaRPr>
          </a:p>
          <a:p>
            <a:pPr marL="0" lvl="0" indent="0" algn="l" rtl="0">
              <a:lnSpc>
                <a:spcPct val="150000"/>
              </a:lnSpc>
              <a:spcBef>
                <a:spcPts val="0"/>
              </a:spcBef>
              <a:spcAft>
                <a:spcPts val="0"/>
              </a:spcAft>
              <a:buNone/>
            </a:pPr>
            <a:endParaRPr sz="1500">
              <a:solidFill>
                <a:schemeClr val="lt1"/>
              </a:solidFill>
              <a:latin typeface="Lato"/>
              <a:ea typeface="Lato"/>
              <a:cs typeface="Lato"/>
              <a:sym typeface="Lato"/>
            </a:endParaRPr>
          </a:p>
          <a:p>
            <a:pPr marL="0" lvl="0" indent="0" algn="l" rtl="0">
              <a:lnSpc>
                <a:spcPct val="150000"/>
              </a:lnSpc>
              <a:spcBef>
                <a:spcPts val="0"/>
              </a:spcBef>
              <a:spcAft>
                <a:spcPts val="0"/>
              </a:spcAft>
              <a:buNone/>
            </a:pPr>
            <a:endParaRPr sz="1300">
              <a:solidFill>
                <a:schemeClr val="lt1"/>
              </a:solidFill>
              <a:latin typeface="Lato"/>
              <a:ea typeface="Lato"/>
              <a:cs typeface="Lato"/>
              <a:sym typeface="Lato"/>
            </a:endParaRPr>
          </a:p>
          <a:p>
            <a:pPr marL="0" lvl="0" indent="0" algn="l" rtl="0">
              <a:lnSpc>
                <a:spcPct val="150000"/>
              </a:lnSpc>
              <a:spcBef>
                <a:spcPts val="0"/>
              </a:spcBef>
              <a:spcAft>
                <a:spcPts val="0"/>
              </a:spcAft>
              <a:buNone/>
            </a:pPr>
            <a:endParaRPr sz="1300">
              <a:solidFill>
                <a:schemeClr val="lt1"/>
              </a:solidFill>
              <a:latin typeface="Lato"/>
              <a:ea typeface="Lato"/>
              <a:cs typeface="Lato"/>
              <a:sym typeface="Lato"/>
            </a:endParaRPr>
          </a:p>
        </p:txBody>
      </p:sp>
      <p:sp>
        <p:nvSpPr>
          <p:cNvPr id="266" name="Google Shape;266;p22"/>
          <p:cNvSpPr txBox="1"/>
          <p:nvPr/>
        </p:nvSpPr>
        <p:spPr>
          <a:xfrm>
            <a:off x="1457250" y="3812475"/>
            <a:ext cx="7175700" cy="7620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GB" sz="1500">
                <a:solidFill>
                  <a:schemeClr val="lt1"/>
                </a:solidFill>
                <a:latin typeface="Comfortaa Regular"/>
                <a:ea typeface="Comfortaa Regular"/>
                <a:cs typeface="Comfortaa Regular"/>
                <a:sym typeface="Comfortaa Regular"/>
              </a:rPr>
              <a:t>We can considerably reduce this cost if the run time of appliances is reduced on following our algorithm</a:t>
            </a:r>
            <a:endParaRPr>
              <a:latin typeface="Comfortaa Regular"/>
              <a:ea typeface="Comfortaa Regular"/>
              <a:cs typeface="Comfortaa Regular"/>
              <a:sym typeface="Comfortaa Regul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3"/>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a:latin typeface="Comfortaa"/>
                <a:ea typeface="Comfortaa"/>
                <a:cs typeface="Comfortaa"/>
                <a:sym typeface="Comfortaa"/>
              </a:rPr>
              <a:t>Target audience</a:t>
            </a:r>
            <a:endParaRPr b="1">
              <a:latin typeface="Comfortaa"/>
              <a:ea typeface="Comfortaa"/>
              <a:cs typeface="Comfortaa"/>
              <a:sym typeface="Comfortaa"/>
            </a:endParaRPr>
          </a:p>
        </p:txBody>
      </p:sp>
      <p:sp>
        <p:nvSpPr>
          <p:cNvPr id="272" name="Google Shape;272;p23"/>
          <p:cNvSpPr txBox="1">
            <a:spLocks noGrp="1"/>
          </p:cNvSpPr>
          <p:nvPr>
            <p:ph type="body" idx="1"/>
          </p:nvPr>
        </p:nvSpPr>
        <p:spPr>
          <a:xfrm>
            <a:off x="1069900" y="1668450"/>
            <a:ext cx="4026600" cy="24159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GB" sz="1800">
                <a:solidFill>
                  <a:srgbClr val="FFFFFF"/>
                </a:solidFill>
                <a:latin typeface="Comfortaa Regular"/>
                <a:ea typeface="Comfortaa Regular"/>
                <a:cs typeface="Comfortaa Regular"/>
                <a:sym typeface="Comfortaa Regular"/>
              </a:rPr>
              <a:t>Target audience for this project are schools , colleges ,  offices ,  industries (small scale to large scale industries )  . Large scale  electrical energy consumers can be considered as the target audience for this project .  </a:t>
            </a:r>
            <a:endParaRPr sz="1800">
              <a:latin typeface="Comfortaa Regular"/>
              <a:ea typeface="Comfortaa Regular"/>
              <a:cs typeface="Comfortaa Regular"/>
              <a:sym typeface="Comfortaa Regular"/>
            </a:endParaRPr>
          </a:p>
        </p:txBody>
      </p:sp>
      <p:pic>
        <p:nvPicPr>
          <p:cNvPr id="273" name="Google Shape;273;p23" descr="offset_comp_267026.jpg"/>
          <p:cNvPicPr preferRelativeResize="0"/>
          <p:nvPr/>
        </p:nvPicPr>
        <p:blipFill rotWithShape="1">
          <a:blip r:embed="rId3">
            <a:alphaModFix/>
          </a:blip>
          <a:srcRect l="39740" t="41470" r="17180" b="-6208"/>
          <a:stretch/>
        </p:blipFill>
        <p:spPr>
          <a:xfrm rot="-5400000">
            <a:off x="5710147" y="2704980"/>
            <a:ext cx="2431500" cy="2436000"/>
          </a:xfrm>
          <a:prstGeom prst="diagStripe">
            <a:avLst>
              <a:gd name="adj" fmla="val 50445"/>
            </a:avLst>
          </a:prstGeom>
          <a:noFill/>
          <a:ln>
            <a:noFill/>
          </a:ln>
        </p:spPr>
      </p:pic>
      <p:pic>
        <p:nvPicPr>
          <p:cNvPr id="274" name="Google Shape;274;p23" descr="offset_comp_457517_edited2.jpg"/>
          <p:cNvPicPr preferRelativeResize="0"/>
          <p:nvPr/>
        </p:nvPicPr>
        <p:blipFill rotWithShape="1">
          <a:blip r:embed="rId4">
            <a:alphaModFix/>
          </a:blip>
          <a:srcRect l="28499" t="35784" r="21977" b="-10133"/>
          <a:stretch/>
        </p:blipFill>
        <p:spPr>
          <a:xfrm rot="-5400000">
            <a:off x="5718946" y="1338207"/>
            <a:ext cx="2504700" cy="2509500"/>
          </a:xfrm>
          <a:prstGeom prst="diagStripe">
            <a:avLst>
              <a:gd name="adj" fmla="val 50445"/>
            </a:avLst>
          </a:prstGeom>
          <a:noFill/>
          <a:ln>
            <a:noFill/>
          </a:ln>
        </p:spPr>
      </p:pic>
      <p:pic>
        <p:nvPicPr>
          <p:cNvPr id="275" name="Google Shape;275;p23" descr="offset_comp_442889_edtied2.jpg"/>
          <p:cNvPicPr preferRelativeResize="0"/>
          <p:nvPr/>
        </p:nvPicPr>
        <p:blipFill rotWithShape="1">
          <a:blip r:embed="rId5">
            <a:alphaModFix/>
          </a:blip>
          <a:srcRect l="23925" t="16463" r="30743" b="15476"/>
          <a:stretch/>
        </p:blipFill>
        <p:spPr>
          <a:xfrm rot="5400000">
            <a:off x="6637386" y="2137210"/>
            <a:ext cx="2504700" cy="2509500"/>
          </a:xfrm>
          <a:prstGeom prst="diagStripe">
            <a:avLst>
              <a:gd name="adj" fmla="val 50445"/>
            </a:avLst>
          </a:prstGeom>
          <a:noFill/>
          <a:ln>
            <a:noFill/>
          </a:ln>
        </p:spPr>
      </p:pic>
      <p:sp>
        <p:nvSpPr>
          <p:cNvPr id="276" name="Google Shape;276;p23"/>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4"/>
          <p:cNvSpPr txBox="1">
            <a:spLocks noGrp="1"/>
          </p:cNvSpPr>
          <p:nvPr>
            <p:ph type="title"/>
          </p:nvPr>
        </p:nvSpPr>
        <p:spPr>
          <a:xfrm>
            <a:off x="1308875" y="245825"/>
            <a:ext cx="37989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460" b="1">
                <a:latin typeface="Comfortaa"/>
                <a:ea typeface="Comfortaa"/>
                <a:cs typeface="Comfortaa"/>
                <a:sym typeface="Comfortaa"/>
              </a:rPr>
              <a:t>Solution Proposed : </a:t>
            </a:r>
            <a:endParaRPr sz="2460" b="1">
              <a:latin typeface="Comfortaa"/>
              <a:ea typeface="Comfortaa"/>
              <a:cs typeface="Comfortaa"/>
              <a:sym typeface="Comfortaa"/>
            </a:endParaRPr>
          </a:p>
        </p:txBody>
      </p:sp>
      <p:sp>
        <p:nvSpPr>
          <p:cNvPr id="282" name="Google Shape;282;p24"/>
          <p:cNvSpPr txBox="1">
            <a:spLocks noGrp="1"/>
          </p:cNvSpPr>
          <p:nvPr>
            <p:ph type="body" idx="1"/>
          </p:nvPr>
        </p:nvSpPr>
        <p:spPr>
          <a:xfrm>
            <a:off x="1577925" y="967025"/>
            <a:ext cx="6987000" cy="3960000"/>
          </a:xfrm>
          <a:prstGeom prst="rect">
            <a:avLst/>
          </a:prstGeom>
        </p:spPr>
        <p:txBody>
          <a:bodyPr spcFirstLastPara="1" wrap="square" lIns="91425" tIns="91425" rIns="91425" bIns="91425" anchor="t" anchorCtr="0">
            <a:normAutofit fontScale="92500"/>
          </a:bodyPr>
          <a:lstStyle/>
          <a:p>
            <a:pPr marL="0" lvl="0" indent="0" algn="just" rtl="0">
              <a:lnSpc>
                <a:spcPct val="150000"/>
              </a:lnSpc>
              <a:spcBef>
                <a:spcPts val="0"/>
              </a:spcBef>
              <a:spcAft>
                <a:spcPts val="1200"/>
              </a:spcAft>
              <a:buNone/>
            </a:pPr>
            <a:r>
              <a:rPr lang="en-GB" sz="1800">
                <a:latin typeface="Comfortaa Regular"/>
                <a:ea typeface="Comfortaa Regular"/>
                <a:cs typeface="Comfortaa Regular"/>
                <a:sym typeface="Comfortaa Regular"/>
              </a:rPr>
              <a:t>In order to address the above problem we have proposed a solution called as </a:t>
            </a:r>
            <a:r>
              <a:rPr lang="en-GB" sz="1800" b="1">
                <a:latin typeface="Comfortaa"/>
                <a:ea typeface="Comfortaa"/>
                <a:cs typeface="Comfortaa"/>
                <a:sym typeface="Comfortaa"/>
              </a:rPr>
              <a:t>E-Conserve. This system specifically designed for class room , offices , factories .  In this system we will be having a 360 degree rotating camera which will be used to capture images of the classroom/offices/factories . This images will be processed using Deep learning algorithm  such as CNN . Based on the head count the corresponding electrical appliances will be turned on or off  . This is one of the efficient method for energy conservation . By this method energy can be conserved considerably .</a:t>
            </a:r>
            <a:r>
              <a:rPr lang="en-GB" sz="1700" b="1">
                <a:latin typeface="Comfortaa"/>
                <a:ea typeface="Comfortaa"/>
                <a:cs typeface="Comfortaa"/>
                <a:sym typeface="Comfortaa"/>
              </a:rPr>
              <a:t> </a:t>
            </a:r>
            <a:endParaRPr sz="1700" b="1">
              <a:latin typeface="Comfortaa"/>
              <a:ea typeface="Comfortaa"/>
              <a:cs typeface="Comfortaa"/>
              <a:sym typeface="Comfortaa"/>
            </a:endParaRPr>
          </a:p>
        </p:txBody>
      </p:sp>
      <p:sp>
        <p:nvSpPr>
          <p:cNvPr id="283" name="Google Shape;283;p24"/>
          <p:cNvSpPr/>
          <p:nvPr/>
        </p:nvSpPr>
        <p:spPr>
          <a:xfrm>
            <a:off x="0" y="4028325"/>
            <a:ext cx="1205253" cy="1115119"/>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5"/>
          <p:cNvSpPr txBox="1">
            <a:spLocks noGrp="1"/>
          </p:cNvSpPr>
          <p:nvPr>
            <p:ph type="title"/>
          </p:nvPr>
        </p:nvSpPr>
        <p:spPr>
          <a:xfrm>
            <a:off x="1081300" y="132050"/>
            <a:ext cx="37989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460" b="1">
                <a:latin typeface="Comfortaa"/>
                <a:ea typeface="Comfortaa"/>
                <a:cs typeface="Comfortaa"/>
                <a:sym typeface="Comfortaa"/>
              </a:rPr>
              <a:t>Block Diagram :</a:t>
            </a:r>
            <a:endParaRPr sz="2460" b="1">
              <a:latin typeface="Comfortaa"/>
              <a:ea typeface="Comfortaa"/>
              <a:cs typeface="Comfortaa"/>
              <a:sym typeface="Comfortaa"/>
            </a:endParaRPr>
          </a:p>
        </p:txBody>
      </p:sp>
      <p:pic>
        <p:nvPicPr>
          <p:cNvPr id="289" name="Google Shape;289;p25"/>
          <p:cNvPicPr preferRelativeResize="0"/>
          <p:nvPr/>
        </p:nvPicPr>
        <p:blipFill rotWithShape="1">
          <a:blip r:embed="rId3">
            <a:alphaModFix/>
          </a:blip>
          <a:srcRect l="16510" t="26632" r="20206" b="30550"/>
          <a:stretch/>
        </p:blipFill>
        <p:spPr>
          <a:xfrm>
            <a:off x="890425" y="1497950"/>
            <a:ext cx="953500" cy="966924"/>
          </a:xfrm>
          <a:prstGeom prst="rect">
            <a:avLst/>
          </a:prstGeom>
          <a:noFill/>
          <a:ln>
            <a:noFill/>
          </a:ln>
        </p:spPr>
      </p:pic>
      <p:pic>
        <p:nvPicPr>
          <p:cNvPr id="290" name="Google Shape;290;p25"/>
          <p:cNvPicPr preferRelativeResize="0"/>
          <p:nvPr/>
        </p:nvPicPr>
        <p:blipFill rotWithShape="1">
          <a:blip r:embed="rId4">
            <a:alphaModFix/>
          </a:blip>
          <a:srcRect t="7973" r="-2764" b="6196"/>
          <a:stretch/>
        </p:blipFill>
        <p:spPr>
          <a:xfrm>
            <a:off x="2587525" y="1264500"/>
            <a:ext cx="2104950" cy="1433825"/>
          </a:xfrm>
          <a:prstGeom prst="rect">
            <a:avLst/>
          </a:prstGeom>
          <a:noFill/>
          <a:ln>
            <a:noFill/>
          </a:ln>
        </p:spPr>
      </p:pic>
      <p:sp>
        <p:nvSpPr>
          <p:cNvPr id="291" name="Google Shape;291;p25"/>
          <p:cNvSpPr/>
          <p:nvPr/>
        </p:nvSpPr>
        <p:spPr>
          <a:xfrm>
            <a:off x="5230838" y="1556150"/>
            <a:ext cx="1459200" cy="850500"/>
          </a:xfrm>
          <a:prstGeom prst="rect">
            <a:avLst/>
          </a:prstGeom>
          <a:solidFill>
            <a:srgbClr val="FFD966"/>
          </a:solidFill>
          <a:ln w="9525" cap="flat" cmpd="sng">
            <a:solidFill>
              <a:srgbClr val="233A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a:t>Imutils Library</a:t>
            </a:r>
            <a:endParaRPr b="1"/>
          </a:p>
        </p:txBody>
      </p:sp>
      <p:sp>
        <p:nvSpPr>
          <p:cNvPr id="292" name="Google Shape;292;p25"/>
          <p:cNvSpPr/>
          <p:nvPr/>
        </p:nvSpPr>
        <p:spPr>
          <a:xfrm>
            <a:off x="7228425" y="1556150"/>
            <a:ext cx="1459200" cy="850500"/>
          </a:xfrm>
          <a:prstGeom prst="rect">
            <a:avLst/>
          </a:prstGeom>
          <a:solidFill>
            <a:srgbClr val="FFD966"/>
          </a:solidFill>
          <a:ln w="9525" cap="flat" cmpd="sng">
            <a:solidFill>
              <a:srgbClr val="233A4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t>Frames</a:t>
            </a:r>
            <a:endParaRPr b="1"/>
          </a:p>
        </p:txBody>
      </p:sp>
      <p:pic>
        <p:nvPicPr>
          <p:cNvPr id="293" name="Google Shape;293;p25"/>
          <p:cNvPicPr preferRelativeResize="0"/>
          <p:nvPr/>
        </p:nvPicPr>
        <p:blipFill>
          <a:blip r:embed="rId5">
            <a:alphaModFix/>
          </a:blip>
          <a:stretch>
            <a:fillRect/>
          </a:stretch>
        </p:blipFill>
        <p:spPr>
          <a:xfrm>
            <a:off x="7413900" y="3356625"/>
            <a:ext cx="1088225" cy="859475"/>
          </a:xfrm>
          <a:prstGeom prst="rect">
            <a:avLst/>
          </a:prstGeom>
          <a:noFill/>
          <a:ln>
            <a:noFill/>
          </a:ln>
        </p:spPr>
      </p:pic>
      <p:grpSp>
        <p:nvGrpSpPr>
          <p:cNvPr id="294" name="Google Shape;294;p25"/>
          <p:cNvGrpSpPr/>
          <p:nvPr/>
        </p:nvGrpSpPr>
        <p:grpSpPr>
          <a:xfrm>
            <a:off x="4952997" y="3281644"/>
            <a:ext cx="1612342" cy="1709464"/>
            <a:chOff x="3757425" y="1026725"/>
            <a:chExt cx="1608000" cy="1945225"/>
          </a:xfrm>
        </p:grpSpPr>
        <p:sp>
          <p:nvSpPr>
            <p:cNvPr id="295" name="Google Shape;295;p25"/>
            <p:cNvSpPr/>
            <p:nvPr/>
          </p:nvSpPr>
          <p:spPr>
            <a:xfrm>
              <a:off x="3757425" y="2171550"/>
              <a:ext cx="1608000" cy="800400"/>
            </a:xfrm>
            <a:prstGeom prst="rect">
              <a:avLst/>
            </a:prstGeom>
            <a:solidFill>
              <a:srgbClr val="D9D9D9"/>
            </a:solidFill>
            <a:ln w="28575" cap="flat" cmpd="sng">
              <a:solidFill>
                <a:srgbClr val="233A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a:latin typeface="Montserrat"/>
                  <a:ea typeface="Montserrat"/>
                  <a:cs typeface="Montserrat"/>
                  <a:sym typeface="Montserrat"/>
                </a:rPr>
                <a:t>Programmed</a:t>
              </a:r>
              <a:endParaRPr sz="1600" b="1">
                <a:latin typeface="Montserrat"/>
                <a:ea typeface="Montserrat"/>
                <a:cs typeface="Montserrat"/>
                <a:sym typeface="Montserrat"/>
              </a:endParaRPr>
            </a:p>
          </p:txBody>
        </p:sp>
        <p:pic>
          <p:nvPicPr>
            <p:cNvPr id="296" name="Google Shape;296;p25"/>
            <p:cNvPicPr preferRelativeResize="0"/>
            <p:nvPr/>
          </p:nvPicPr>
          <p:blipFill>
            <a:blip r:embed="rId6">
              <a:alphaModFix/>
            </a:blip>
            <a:stretch>
              <a:fillRect/>
            </a:stretch>
          </p:blipFill>
          <p:spPr>
            <a:xfrm>
              <a:off x="3757425" y="1026725"/>
              <a:ext cx="1608000" cy="1144825"/>
            </a:xfrm>
            <a:prstGeom prst="rect">
              <a:avLst/>
            </a:prstGeom>
            <a:noFill/>
            <a:ln w="28575" cap="flat" cmpd="sng">
              <a:solidFill>
                <a:srgbClr val="233A44"/>
              </a:solidFill>
              <a:prstDash val="solid"/>
              <a:round/>
              <a:headEnd type="none" w="sm" len="sm"/>
              <a:tailEnd type="none" w="sm" len="sm"/>
            </a:ln>
          </p:spPr>
        </p:pic>
      </p:grpSp>
      <p:cxnSp>
        <p:nvCxnSpPr>
          <p:cNvPr id="297" name="Google Shape;297;p25"/>
          <p:cNvCxnSpPr>
            <a:stCxn id="289" idx="3"/>
            <a:endCxn id="290" idx="1"/>
          </p:cNvCxnSpPr>
          <p:nvPr/>
        </p:nvCxnSpPr>
        <p:spPr>
          <a:xfrm>
            <a:off x="1843925" y="1981412"/>
            <a:ext cx="743700" cy="0"/>
          </a:xfrm>
          <a:prstGeom prst="straightConnector1">
            <a:avLst/>
          </a:prstGeom>
          <a:noFill/>
          <a:ln w="19050" cap="flat" cmpd="sng">
            <a:solidFill>
              <a:schemeClr val="dk2"/>
            </a:solidFill>
            <a:prstDash val="solid"/>
            <a:round/>
            <a:headEnd type="none" w="med" len="med"/>
            <a:tailEnd type="triangle" w="med" len="med"/>
          </a:ln>
        </p:spPr>
      </p:cxnSp>
      <p:cxnSp>
        <p:nvCxnSpPr>
          <p:cNvPr id="298" name="Google Shape;298;p25"/>
          <p:cNvCxnSpPr>
            <a:stCxn id="290" idx="3"/>
            <a:endCxn id="291" idx="1"/>
          </p:cNvCxnSpPr>
          <p:nvPr/>
        </p:nvCxnSpPr>
        <p:spPr>
          <a:xfrm>
            <a:off x="4692475" y="1981412"/>
            <a:ext cx="538500" cy="0"/>
          </a:xfrm>
          <a:prstGeom prst="straightConnector1">
            <a:avLst/>
          </a:prstGeom>
          <a:noFill/>
          <a:ln w="19050" cap="flat" cmpd="sng">
            <a:solidFill>
              <a:schemeClr val="dk2"/>
            </a:solidFill>
            <a:prstDash val="solid"/>
            <a:round/>
            <a:headEnd type="none" w="med" len="med"/>
            <a:tailEnd type="triangle" w="med" len="med"/>
          </a:ln>
        </p:spPr>
      </p:cxnSp>
      <p:cxnSp>
        <p:nvCxnSpPr>
          <p:cNvPr id="299" name="Google Shape;299;p25"/>
          <p:cNvCxnSpPr>
            <a:stCxn id="291" idx="3"/>
            <a:endCxn id="292" idx="1"/>
          </p:cNvCxnSpPr>
          <p:nvPr/>
        </p:nvCxnSpPr>
        <p:spPr>
          <a:xfrm>
            <a:off x="6690038" y="1981400"/>
            <a:ext cx="538500" cy="0"/>
          </a:xfrm>
          <a:prstGeom prst="straightConnector1">
            <a:avLst/>
          </a:prstGeom>
          <a:noFill/>
          <a:ln w="19050" cap="flat" cmpd="sng">
            <a:solidFill>
              <a:schemeClr val="dk2"/>
            </a:solidFill>
            <a:prstDash val="solid"/>
            <a:round/>
            <a:headEnd type="none" w="med" len="med"/>
            <a:tailEnd type="triangle" w="med" len="med"/>
          </a:ln>
        </p:spPr>
      </p:cxnSp>
      <p:cxnSp>
        <p:nvCxnSpPr>
          <p:cNvPr id="300" name="Google Shape;300;p25"/>
          <p:cNvCxnSpPr>
            <a:stCxn id="292" idx="2"/>
            <a:endCxn id="293" idx="0"/>
          </p:cNvCxnSpPr>
          <p:nvPr/>
        </p:nvCxnSpPr>
        <p:spPr>
          <a:xfrm>
            <a:off x="7958025" y="2406650"/>
            <a:ext cx="0" cy="950100"/>
          </a:xfrm>
          <a:prstGeom prst="straightConnector1">
            <a:avLst/>
          </a:prstGeom>
          <a:noFill/>
          <a:ln w="19050" cap="flat" cmpd="sng">
            <a:solidFill>
              <a:schemeClr val="dk2"/>
            </a:solidFill>
            <a:prstDash val="solid"/>
            <a:round/>
            <a:headEnd type="none" w="med" len="med"/>
            <a:tailEnd type="triangle" w="med" len="med"/>
          </a:ln>
        </p:spPr>
      </p:cxnSp>
      <p:cxnSp>
        <p:nvCxnSpPr>
          <p:cNvPr id="301" name="Google Shape;301;p25"/>
          <p:cNvCxnSpPr>
            <a:stCxn id="293" idx="1"/>
            <a:endCxn id="296" idx="3"/>
          </p:cNvCxnSpPr>
          <p:nvPr/>
        </p:nvCxnSpPr>
        <p:spPr>
          <a:xfrm rot="10800000">
            <a:off x="6565200" y="3784563"/>
            <a:ext cx="848700" cy="1800"/>
          </a:xfrm>
          <a:prstGeom prst="straightConnector1">
            <a:avLst/>
          </a:prstGeom>
          <a:noFill/>
          <a:ln w="19050" cap="flat" cmpd="sng">
            <a:solidFill>
              <a:schemeClr val="dk2"/>
            </a:solidFill>
            <a:prstDash val="solid"/>
            <a:round/>
            <a:headEnd type="none" w="med" len="med"/>
            <a:tailEnd type="triangle" w="med" len="med"/>
          </a:ln>
        </p:spPr>
      </p:cxnSp>
      <p:pic>
        <p:nvPicPr>
          <p:cNvPr id="302" name="Google Shape;302;p25"/>
          <p:cNvPicPr preferRelativeResize="0"/>
          <p:nvPr/>
        </p:nvPicPr>
        <p:blipFill>
          <a:blip r:embed="rId7">
            <a:alphaModFix/>
          </a:blip>
          <a:stretch>
            <a:fillRect/>
          </a:stretch>
        </p:blipFill>
        <p:spPr>
          <a:xfrm>
            <a:off x="2968857" y="3281650"/>
            <a:ext cx="1135593" cy="994250"/>
          </a:xfrm>
          <a:prstGeom prst="rect">
            <a:avLst/>
          </a:prstGeom>
          <a:noFill/>
          <a:ln w="19050" cap="flat" cmpd="sng">
            <a:solidFill>
              <a:srgbClr val="233A44"/>
            </a:solidFill>
            <a:prstDash val="solid"/>
            <a:round/>
            <a:headEnd type="none" w="sm" len="sm"/>
            <a:tailEnd type="none" w="sm" len="sm"/>
          </a:ln>
        </p:spPr>
      </p:pic>
      <p:cxnSp>
        <p:nvCxnSpPr>
          <p:cNvPr id="303" name="Google Shape;303;p25"/>
          <p:cNvCxnSpPr>
            <a:stCxn id="296" idx="1"/>
            <a:endCxn id="302" idx="3"/>
          </p:cNvCxnSpPr>
          <p:nvPr/>
        </p:nvCxnSpPr>
        <p:spPr>
          <a:xfrm rot="10800000">
            <a:off x="4104597" y="3778680"/>
            <a:ext cx="848400" cy="6000"/>
          </a:xfrm>
          <a:prstGeom prst="straightConnector1">
            <a:avLst/>
          </a:prstGeom>
          <a:noFill/>
          <a:ln w="19050" cap="flat" cmpd="sng">
            <a:solidFill>
              <a:schemeClr val="dk2"/>
            </a:solidFill>
            <a:prstDash val="solid"/>
            <a:round/>
            <a:headEnd type="none" w="med" len="med"/>
            <a:tailEnd type="triangle" w="med" len="med"/>
          </a:ln>
        </p:spPr>
      </p:cxnSp>
      <p:pic>
        <p:nvPicPr>
          <p:cNvPr id="304" name="Google Shape;304;p25"/>
          <p:cNvPicPr preferRelativeResize="0"/>
          <p:nvPr/>
        </p:nvPicPr>
        <p:blipFill>
          <a:blip r:embed="rId8">
            <a:alphaModFix/>
          </a:blip>
          <a:stretch>
            <a:fillRect/>
          </a:stretch>
        </p:blipFill>
        <p:spPr>
          <a:xfrm>
            <a:off x="373188" y="2792387"/>
            <a:ext cx="1987975" cy="1987975"/>
          </a:xfrm>
          <a:prstGeom prst="rect">
            <a:avLst/>
          </a:prstGeom>
          <a:noFill/>
          <a:ln>
            <a:noFill/>
          </a:ln>
        </p:spPr>
      </p:pic>
      <p:cxnSp>
        <p:nvCxnSpPr>
          <p:cNvPr id="305" name="Google Shape;305;p25"/>
          <p:cNvCxnSpPr>
            <a:stCxn id="302" idx="1"/>
            <a:endCxn id="304" idx="3"/>
          </p:cNvCxnSpPr>
          <p:nvPr/>
        </p:nvCxnSpPr>
        <p:spPr>
          <a:xfrm flipH="1">
            <a:off x="2361057" y="3778775"/>
            <a:ext cx="607800" cy="75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890</Words>
  <Application>Microsoft Office PowerPoint</Application>
  <PresentationFormat>On-screen Show (16:9)</PresentationFormat>
  <Paragraphs>111</Paragraphs>
  <Slides>16</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Montserrat</vt:lpstr>
      <vt:lpstr>Lato</vt:lpstr>
      <vt:lpstr>Arial</vt:lpstr>
      <vt:lpstr>Roboto</vt:lpstr>
      <vt:lpstr>Comfortaa</vt:lpstr>
      <vt:lpstr>Comfortaa Regular</vt:lpstr>
      <vt:lpstr>Quicksand</vt:lpstr>
      <vt:lpstr>Focus</vt:lpstr>
      <vt:lpstr>E - CONSERVE</vt:lpstr>
      <vt:lpstr>TOC</vt:lpstr>
      <vt:lpstr>Overview</vt:lpstr>
      <vt:lpstr>Problem Statement </vt:lpstr>
      <vt:lpstr>Project Objective</vt:lpstr>
      <vt:lpstr>Insights</vt:lpstr>
      <vt:lpstr>Target audience</vt:lpstr>
      <vt:lpstr>Solution Proposed : </vt:lpstr>
      <vt:lpstr>Block Diagram :</vt:lpstr>
      <vt:lpstr>Block Diagram Explanation :</vt:lpstr>
      <vt:lpstr>Implementation</vt:lpstr>
      <vt:lpstr>Camera Specification</vt:lpstr>
      <vt:lpstr>Budget</vt:lpstr>
      <vt:lpstr>Project timeline</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 - CONSERVE</dc:title>
  <cp:lastModifiedBy>Vaibhaav Ram T.L</cp:lastModifiedBy>
  <cp:revision>1</cp:revision>
  <dcterms:modified xsi:type="dcterms:W3CDTF">2021-04-18T15:22:19Z</dcterms:modified>
</cp:coreProperties>
</file>